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4" r:id="rId1"/>
    <p:sldMasterId id="2147483711" r:id="rId2"/>
  </p:sldMasterIdLst>
  <p:notesMasterIdLst>
    <p:notesMasterId r:id="rId106"/>
  </p:notesMasterIdLst>
  <p:handoutMasterIdLst>
    <p:handoutMasterId r:id="rId107"/>
  </p:handoutMasterIdLst>
  <p:sldIdLst>
    <p:sldId id="260" r:id="rId3"/>
    <p:sldId id="261" r:id="rId4"/>
    <p:sldId id="258" r:id="rId5"/>
    <p:sldId id="266" r:id="rId6"/>
    <p:sldId id="267" r:id="rId7"/>
    <p:sldId id="278" r:id="rId8"/>
    <p:sldId id="268" r:id="rId9"/>
    <p:sldId id="269" r:id="rId10"/>
    <p:sldId id="270" r:id="rId11"/>
    <p:sldId id="279" r:id="rId12"/>
    <p:sldId id="271" r:id="rId13"/>
    <p:sldId id="280" r:id="rId14"/>
    <p:sldId id="281" r:id="rId15"/>
    <p:sldId id="272" r:id="rId16"/>
    <p:sldId id="273" r:id="rId17"/>
    <p:sldId id="274" r:id="rId18"/>
    <p:sldId id="275" r:id="rId19"/>
    <p:sldId id="282" r:id="rId20"/>
    <p:sldId id="283" r:id="rId21"/>
    <p:sldId id="284" r:id="rId22"/>
    <p:sldId id="285" r:id="rId23"/>
    <p:sldId id="286" r:id="rId24"/>
    <p:sldId id="287" r:id="rId25"/>
    <p:sldId id="293" r:id="rId26"/>
    <p:sldId id="294" r:id="rId27"/>
    <p:sldId id="295" r:id="rId28"/>
    <p:sldId id="288" r:id="rId29"/>
    <p:sldId id="289" r:id="rId30"/>
    <p:sldId id="290" r:id="rId31"/>
    <p:sldId id="291" r:id="rId32"/>
    <p:sldId id="292" r:id="rId33"/>
    <p:sldId id="296" r:id="rId34"/>
    <p:sldId id="297" r:id="rId35"/>
    <p:sldId id="298" r:id="rId36"/>
    <p:sldId id="299" r:id="rId37"/>
    <p:sldId id="300" r:id="rId38"/>
    <p:sldId id="301" r:id="rId39"/>
    <p:sldId id="302" r:id="rId40"/>
    <p:sldId id="303" r:id="rId41"/>
    <p:sldId id="304" r:id="rId42"/>
    <p:sldId id="305" r:id="rId43"/>
    <p:sldId id="306" r:id="rId44"/>
    <p:sldId id="307" r:id="rId45"/>
    <p:sldId id="308" r:id="rId46"/>
    <p:sldId id="309" r:id="rId47"/>
    <p:sldId id="310" r:id="rId48"/>
    <p:sldId id="311" r:id="rId49"/>
    <p:sldId id="312" r:id="rId50"/>
    <p:sldId id="313" r:id="rId51"/>
    <p:sldId id="314" r:id="rId52"/>
    <p:sldId id="315" r:id="rId53"/>
    <p:sldId id="321" r:id="rId54"/>
    <p:sldId id="316" r:id="rId55"/>
    <p:sldId id="317" r:id="rId56"/>
    <p:sldId id="318" r:id="rId57"/>
    <p:sldId id="319" r:id="rId58"/>
    <p:sldId id="320" r:id="rId59"/>
    <p:sldId id="322" r:id="rId60"/>
    <p:sldId id="323" r:id="rId61"/>
    <p:sldId id="324" r:id="rId62"/>
    <p:sldId id="354" r:id="rId63"/>
    <p:sldId id="325" r:id="rId64"/>
    <p:sldId id="326" r:id="rId65"/>
    <p:sldId id="327" r:id="rId66"/>
    <p:sldId id="328" r:id="rId67"/>
    <p:sldId id="329" r:id="rId68"/>
    <p:sldId id="330" r:id="rId69"/>
    <p:sldId id="355" r:id="rId70"/>
    <p:sldId id="356" r:id="rId71"/>
    <p:sldId id="357" r:id="rId72"/>
    <p:sldId id="359" r:id="rId73"/>
    <p:sldId id="358" r:id="rId74"/>
    <p:sldId id="360" r:id="rId75"/>
    <p:sldId id="361" r:id="rId76"/>
    <p:sldId id="362" r:id="rId77"/>
    <p:sldId id="363" r:id="rId78"/>
    <p:sldId id="264" r:id="rId79"/>
    <p:sldId id="276" r:id="rId80"/>
    <p:sldId id="343" r:id="rId81"/>
    <p:sldId id="348" r:id="rId82"/>
    <p:sldId id="344" r:id="rId83"/>
    <p:sldId id="345" r:id="rId84"/>
    <p:sldId id="346" r:id="rId85"/>
    <p:sldId id="331" r:id="rId86"/>
    <p:sldId id="349" r:id="rId87"/>
    <p:sldId id="350" r:id="rId88"/>
    <p:sldId id="351" r:id="rId89"/>
    <p:sldId id="352" r:id="rId90"/>
    <p:sldId id="353" r:id="rId91"/>
    <p:sldId id="332" r:id="rId92"/>
    <p:sldId id="265" r:id="rId93"/>
    <p:sldId id="277" r:id="rId94"/>
    <p:sldId id="342" r:id="rId95"/>
    <p:sldId id="333" r:id="rId96"/>
    <p:sldId id="334" r:id="rId97"/>
    <p:sldId id="335" r:id="rId98"/>
    <p:sldId id="336" r:id="rId99"/>
    <p:sldId id="337" r:id="rId100"/>
    <p:sldId id="338" r:id="rId101"/>
    <p:sldId id="339" r:id="rId102"/>
    <p:sldId id="340" r:id="rId103"/>
    <p:sldId id="341" r:id="rId104"/>
    <p:sldId id="263" r:id="rId105"/>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ianluca Di Domenica" initials="GDD" lastIdx="1" clrIdx="0">
    <p:extLst>
      <p:ext uri="{19B8F6BF-5375-455C-9EA6-DF929625EA0E}">
        <p15:presenceInfo xmlns:p15="http://schemas.microsoft.com/office/powerpoint/2012/main" userId="S::gianluca.didomenica@aesys.tech::7ae0d648-be0f-414a-801b-fff9535502f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567B6"/>
    <a:srgbClr val="E20311"/>
    <a:srgbClr val="0790D6"/>
    <a:srgbClr val="4472C4"/>
    <a:srgbClr val="E10812"/>
    <a:srgbClr val="FACABC"/>
    <a:srgbClr val="0118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E54EC1-1195-D44A-B639-8EA3F7EF79F2}" v="19" dt="2021-09-23T08:29:18.095"/>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A488322-F2BA-4B5B-9748-0D474271808F}" styleName="Stile medio 3 - Colore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505E3EF-67EA-436B-97B2-0124C06EBD24}" styleName="Stile medio 4 - Colore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E25E649-3F16-4E02-A733-19D2CDBF48F0}" styleName="Stile medio 3 - Colore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Stile me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6193" autoAdjust="0"/>
  </p:normalViewPr>
  <p:slideViewPr>
    <p:cSldViewPr snapToGrid="0" snapToObjects="1">
      <p:cViewPr varScale="1">
        <p:scale>
          <a:sx n="82" d="100"/>
          <a:sy n="82" d="100"/>
        </p:scale>
        <p:origin x="720" y="5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117" d="100"/>
          <a:sy n="117" d="100"/>
        </p:scale>
        <p:origin x="4464" y="17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tableStyles" Target="tableStyles.xml"/><Relationship Id="rId16" Type="http://schemas.openxmlformats.org/officeDocument/2006/relationships/slide" Target="slides/slide14.xml"/><Relationship Id="rId107" Type="http://schemas.openxmlformats.org/officeDocument/2006/relationships/handoutMaster" Target="handoutMasters/handoutMaster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microsoft.com/office/2015/10/relationships/revisionInfo" Target="revisionInfo.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commentAuthors" Target="commentAuthor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presProps" Target="pres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52626F8E-27B2-554E-AE98-84AD4A835E0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CB9E519D-BA9F-1D41-A6CA-AC070A8D8C0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791233-DD86-FB46-BACD-C40701FACB6B}" type="datetimeFigureOut">
              <a:rPr lang="it-IT" smtClean="0"/>
              <a:t>22/11/2022</a:t>
            </a:fld>
            <a:endParaRPr lang="it-IT"/>
          </a:p>
        </p:txBody>
      </p:sp>
      <p:sp>
        <p:nvSpPr>
          <p:cNvPr id="4" name="Segnaposto piè di pagina 3">
            <a:extLst>
              <a:ext uri="{FF2B5EF4-FFF2-40B4-BE49-F238E27FC236}">
                <a16:creationId xmlns:a16="http://schemas.microsoft.com/office/drawing/2014/main" id="{997B4B65-99DE-C147-AEC7-CACA879577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8B474C87-A405-0343-B7D3-A418BC84208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1F4A28-8FA5-A94A-8A32-AAC2E97AE44E}" type="slidenum">
              <a:rPr lang="it-IT" smtClean="0"/>
              <a:t>‹N›</a:t>
            </a:fld>
            <a:endParaRPr lang="it-IT"/>
          </a:p>
        </p:txBody>
      </p:sp>
    </p:spTree>
    <p:extLst>
      <p:ext uri="{BB962C8B-B14F-4D97-AF65-F5344CB8AC3E}">
        <p14:creationId xmlns:p14="http://schemas.microsoft.com/office/powerpoint/2010/main" val="204148973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3A30C9-4AE3-BA45-866C-CE70A28FBE3D}" type="datetimeFigureOut">
              <a:rPr lang="it-IT" smtClean="0"/>
              <a:t>21/11/2022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726CEC-D848-B04E-8275-052133D4B7E9}" type="slidenum">
              <a:rPr lang="it-IT" smtClean="0"/>
              <a:t>‹N›</a:t>
            </a:fld>
            <a:endParaRPr lang="it-IT"/>
          </a:p>
        </p:txBody>
      </p:sp>
    </p:spTree>
    <p:extLst>
      <p:ext uri="{BB962C8B-B14F-4D97-AF65-F5344CB8AC3E}">
        <p14:creationId xmlns:p14="http://schemas.microsoft.com/office/powerpoint/2010/main" val="127964024"/>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510609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901049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718820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3249843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5691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273924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1653400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9782669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3008189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6970926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212683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8195268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5895651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9315587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892439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6022173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41175679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4323005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491665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9811287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42417289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33511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2519792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7112656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6035222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0266640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5093352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0264993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9801207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7197211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3294185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782482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130606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3522348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9041531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7997676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514717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0086375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7768612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5384765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841594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8758702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374175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594539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2201907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1994610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5127577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6166811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6792549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7500926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1720558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4105091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4011627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265434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378150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7257908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2237365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7670788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07797575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7106264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40933419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44099249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1969944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2434308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021412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448118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4722124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73733209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73902489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6476716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70642717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06075501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51060993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3829297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40423316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62765910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615606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00690257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406408192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55927641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93244671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82632146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20845092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22428269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1110071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93047830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51060993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133191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69732733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94590900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48964667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78781847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60686844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57599280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35955184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03703661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94666117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1201406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pertin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09C35461-06BB-4B85-9B49-578E3F59BB4A}"/>
              </a:ext>
            </a:extLst>
          </p:cNvPr>
          <p:cNvPicPr>
            <a:picLocks noChangeAspect="1"/>
          </p:cNvPicPr>
          <p:nvPr userDrawn="1"/>
        </p:nvPicPr>
        <p:blipFill>
          <a:blip r:embed="rId3"/>
          <a:stretch>
            <a:fillRect/>
          </a:stretch>
        </p:blipFill>
        <p:spPr>
          <a:xfrm>
            <a:off x="891418" y="700365"/>
            <a:ext cx="2809875" cy="485775"/>
          </a:xfrm>
          <a:prstGeom prst="rect">
            <a:avLst/>
          </a:prstGeom>
        </p:spPr>
      </p:pic>
      <p:sp>
        <p:nvSpPr>
          <p:cNvPr id="3" name="Casella di testo 1">
            <a:extLst>
              <a:ext uri="{FF2B5EF4-FFF2-40B4-BE49-F238E27FC236}">
                <a16:creationId xmlns:a16="http://schemas.microsoft.com/office/drawing/2014/main" id="{3B9B84C1-1EAF-C78B-BA00-164B4FC084D2}"/>
              </a:ext>
            </a:extLst>
          </p:cNvPr>
          <p:cNvSpPr txBox="1"/>
          <p:nvPr userDrawn="1"/>
        </p:nvSpPr>
        <p:spPr>
          <a:xfrm>
            <a:off x="842242" y="728042"/>
            <a:ext cx="3063933" cy="458098"/>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20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 Novembre 2022</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Casella di testo 1">
            <a:extLst>
              <a:ext uri="{FF2B5EF4-FFF2-40B4-BE49-F238E27FC236}">
                <a16:creationId xmlns:a16="http://schemas.microsoft.com/office/drawing/2014/main" id="{5F6AF360-88B2-5DF4-0D6C-FC2046C2FBCA}"/>
              </a:ext>
            </a:extLst>
          </p:cNvPr>
          <p:cNvSpPr txBox="1"/>
          <p:nvPr userDrawn="1"/>
        </p:nvSpPr>
        <p:spPr>
          <a:xfrm>
            <a:off x="1198123" y="2045709"/>
            <a:ext cx="4897877" cy="743801"/>
          </a:xfrm>
          <a:prstGeom prst="rect">
            <a:avLst/>
          </a:prstGeom>
          <a:solidFill>
            <a:srgbClr val="7030A0"/>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2000" b="1">
                <a:ln>
                  <a:noFill/>
                </a:ln>
                <a:solidFill>
                  <a:srgbClr val="FFFFFF"/>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MICROSOFT AZURE Module 0 - Prerequisites</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1357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CE116501-2B67-B84A-8951-927F1C3CEAC1}"/>
              </a:ext>
            </a:extLst>
          </p:cNvPr>
          <p:cNvSpPr>
            <a:spLocks noGrp="1"/>
          </p:cNvSpPr>
          <p:nvPr>
            <p:ph type="sldNum" sz="quarter" idx="10"/>
          </p:nvPr>
        </p:nvSpPr>
        <p:spPr/>
        <p:txBody>
          <a:bodyPr/>
          <a:lstStyle/>
          <a:p>
            <a:fld id="{B8F748B3-784D-EA49-993B-E47894751A15}" type="slidenum">
              <a:rPr lang="it-IT" smtClean="0"/>
              <a:t>‹N›</a:t>
            </a:fld>
            <a:endParaRPr lang="it-IT"/>
          </a:p>
        </p:txBody>
      </p:sp>
      <p:pic>
        <p:nvPicPr>
          <p:cNvPr id="2" name="Immagine 1">
            <a:extLst>
              <a:ext uri="{FF2B5EF4-FFF2-40B4-BE49-F238E27FC236}">
                <a16:creationId xmlns:a16="http://schemas.microsoft.com/office/drawing/2014/main" id="{1A33C734-D0D3-4644-B63F-F3C375A02200}"/>
              </a:ext>
            </a:extLst>
          </p:cNvPr>
          <p:cNvPicPr>
            <a:picLocks noChangeAspect="1"/>
          </p:cNvPicPr>
          <p:nvPr userDrawn="1"/>
        </p:nvPicPr>
        <p:blipFill>
          <a:blip r:embed="rId3"/>
          <a:stretch>
            <a:fillRect/>
          </a:stretch>
        </p:blipFill>
        <p:spPr>
          <a:xfrm>
            <a:off x="829277" y="670818"/>
            <a:ext cx="3076898" cy="531938"/>
          </a:xfrm>
          <a:prstGeom prst="rect">
            <a:avLst/>
          </a:prstGeom>
        </p:spPr>
      </p:pic>
      <p:sp>
        <p:nvSpPr>
          <p:cNvPr id="6" name="Casella di testo 1">
            <a:extLst>
              <a:ext uri="{FF2B5EF4-FFF2-40B4-BE49-F238E27FC236}">
                <a16:creationId xmlns:a16="http://schemas.microsoft.com/office/drawing/2014/main" id="{157AA40B-AFFB-34F3-607F-5B9AED4DF55B}"/>
              </a:ext>
            </a:extLst>
          </p:cNvPr>
          <p:cNvSpPr txBox="1"/>
          <p:nvPr userDrawn="1"/>
        </p:nvSpPr>
        <p:spPr>
          <a:xfrm>
            <a:off x="829277" y="651028"/>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Casella di testo 1">
            <a:extLst>
              <a:ext uri="{FF2B5EF4-FFF2-40B4-BE49-F238E27FC236}">
                <a16:creationId xmlns:a16="http://schemas.microsoft.com/office/drawing/2014/main" id="{E822E251-5087-1291-F7AD-E74549604670}"/>
              </a:ext>
            </a:extLst>
          </p:cNvPr>
          <p:cNvSpPr txBox="1"/>
          <p:nvPr userDrawn="1"/>
        </p:nvSpPr>
        <p:spPr>
          <a:xfrm>
            <a:off x="1198123" y="5712187"/>
            <a:ext cx="4897877" cy="743801"/>
          </a:xfrm>
          <a:prstGeom prst="rect">
            <a:avLst/>
          </a:prstGeom>
          <a:solidFill>
            <a:srgbClr val="7030A0"/>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2000" b="1">
                <a:ln>
                  <a:noFill/>
                </a:ln>
                <a:solidFill>
                  <a:srgbClr val="FFFFFF"/>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MICROSOFT AZURE Module 0 - Prerequisites</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60466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gin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egnaposto numero diapositiva 4">
            <a:extLst>
              <a:ext uri="{FF2B5EF4-FFF2-40B4-BE49-F238E27FC236}">
                <a16:creationId xmlns:a16="http://schemas.microsoft.com/office/drawing/2014/main" id="{86ECB92F-0E07-D547-955E-268ED726F4AC}"/>
              </a:ext>
            </a:extLst>
          </p:cNvPr>
          <p:cNvSpPr>
            <a:spLocks noGrp="1"/>
          </p:cNvSpPr>
          <p:nvPr>
            <p:ph type="sldNum" sz="quarter" idx="10"/>
          </p:nvPr>
        </p:nvSpPr>
        <p:spPr>
          <a:xfrm>
            <a:off x="8610600" y="6356350"/>
            <a:ext cx="2880000" cy="365125"/>
          </a:xfrm>
        </p:spPr>
        <p:txBody>
          <a:bodyPr/>
          <a:lstStyle/>
          <a:p>
            <a:fld id="{B8F748B3-784D-EA49-993B-E47894751A15}" type="slidenum">
              <a:rPr lang="it-IT" smtClean="0"/>
              <a:t>‹N›</a:t>
            </a:fld>
            <a:endParaRPr lang="it-IT"/>
          </a:p>
        </p:txBody>
      </p:sp>
      <p:pic>
        <p:nvPicPr>
          <p:cNvPr id="2" name="Immagine 1">
            <a:extLst>
              <a:ext uri="{FF2B5EF4-FFF2-40B4-BE49-F238E27FC236}">
                <a16:creationId xmlns:a16="http://schemas.microsoft.com/office/drawing/2014/main" id="{0FF15039-C85C-4331-A772-F8DBC2FC1F83}"/>
              </a:ext>
            </a:extLst>
          </p:cNvPr>
          <p:cNvPicPr>
            <a:picLocks noChangeAspect="1"/>
          </p:cNvPicPr>
          <p:nvPr userDrawn="1"/>
        </p:nvPicPr>
        <p:blipFill>
          <a:blip r:embed="rId3"/>
          <a:stretch>
            <a:fillRect/>
          </a:stretch>
        </p:blipFill>
        <p:spPr>
          <a:xfrm>
            <a:off x="776009" y="664853"/>
            <a:ext cx="2809875" cy="485775"/>
          </a:xfrm>
          <a:prstGeom prst="rect">
            <a:avLst/>
          </a:prstGeom>
        </p:spPr>
      </p:pic>
      <p:sp>
        <p:nvSpPr>
          <p:cNvPr id="4" name="Casella di testo 1">
            <a:extLst>
              <a:ext uri="{FF2B5EF4-FFF2-40B4-BE49-F238E27FC236}">
                <a16:creationId xmlns:a16="http://schemas.microsoft.com/office/drawing/2014/main" id="{E70A2892-EBB3-CDA4-B528-CEA471E6A186}"/>
              </a:ext>
            </a:extLst>
          </p:cNvPr>
          <p:cNvSpPr txBox="1"/>
          <p:nvPr userDrawn="1"/>
        </p:nvSpPr>
        <p:spPr>
          <a:xfrm>
            <a:off x="855548" y="66485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74311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i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egnaposto numero diapositiva 4">
            <a:extLst>
              <a:ext uri="{FF2B5EF4-FFF2-40B4-BE49-F238E27FC236}">
                <a16:creationId xmlns:a16="http://schemas.microsoft.com/office/drawing/2014/main" id="{FBB7DC66-674B-C942-9943-28B24E488A26}"/>
              </a:ext>
            </a:extLst>
          </p:cNvPr>
          <p:cNvSpPr>
            <a:spLocks noGrp="1"/>
          </p:cNvSpPr>
          <p:nvPr>
            <p:ph type="sldNum" sz="quarter" idx="10"/>
          </p:nvPr>
        </p:nvSpPr>
        <p:spPr>
          <a:xfrm>
            <a:off x="8610600" y="6356350"/>
            <a:ext cx="2880000" cy="365125"/>
          </a:xfrm>
        </p:spPr>
        <p:txBody>
          <a:bodyPr/>
          <a:lstStyle/>
          <a:p>
            <a:fld id="{B8F748B3-784D-EA49-993B-E47894751A15}" type="slidenum">
              <a:rPr lang="it-IT" smtClean="0"/>
              <a:t>‹N›</a:t>
            </a:fld>
            <a:endParaRPr lang="it-IT"/>
          </a:p>
        </p:txBody>
      </p:sp>
      <p:pic>
        <p:nvPicPr>
          <p:cNvPr id="4" name="Immagine 3">
            <a:extLst>
              <a:ext uri="{FF2B5EF4-FFF2-40B4-BE49-F238E27FC236}">
                <a16:creationId xmlns:a16="http://schemas.microsoft.com/office/drawing/2014/main" id="{DF07B19A-E01A-48A4-89A4-7C6D6B541346}"/>
              </a:ext>
            </a:extLst>
          </p:cNvPr>
          <p:cNvPicPr>
            <a:picLocks noChangeAspect="1"/>
          </p:cNvPicPr>
          <p:nvPr userDrawn="1"/>
        </p:nvPicPr>
        <p:blipFill>
          <a:blip r:embed="rId3"/>
          <a:stretch>
            <a:fillRect/>
          </a:stretch>
        </p:blipFill>
        <p:spPr>
          <a:xfrm>
            <a:off x="758254" y="673731"/>
            <a:ext cx="2809875" cy="485775"/>
          </a:xfrm>
          <a:prstGeom prst="rect">
            <a:avLst/>
          </a:prstGeom>
        </p:spPr>
      </p:pic>
      <p:sp>
        <p:nvSpPr>
          <p:cNvPr id="2" name="Casella di testo 1">
            <a:extLst>
              <a:ext uri="{FF2B5EF4-FFF2-40B4-BE49-F238E27FC236}">
                <a16:creationId xmlns:a16="http://schemas.microsoft.com/office/drawing/2014/main" id="{DC63E46C-51BA-8C2E-A2D6-F8D808F951DF}"/>
              </a:ext>
            </a:extLst>
          </p:cNvPr>
          <p:cNvSpPr txBox="1"/>
          <p:nvPr userDrawn="1"/>
        </p:nvSpPr>
        <p:spPr>
          <a:xfrm>
            <a:off x="846671" y="743690"/>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asella di testo 1">
            <a:extLst>
              <a:ext uri="{FF2B5EF4-FFF2-40B4-BE49-F238E27FC236}">
                <a16:creationId xmlns:a16="http://schemas.microsoft.com/office/drawing/2014/main" id="{29D33650-F441-1739-6EC2-EA12851DD9FC}"/>
              </a:ext>
            </a:extLst>
          </p:cNvPr>
          <p:cNvSpPr txBox="1"/>
          <p:nvPr userDrawn="1"/>
        </p:nvSpPr>
        <p:spPr>
          <a:xfrm>
            <a:off x="1198123" y="5795111"/>
            <a:ext cx="4897877" cy="743801"/>
          </a:xfrm>
          <a:prstGeom prst="rect">
            <a:avLst/>
          </a:prstGeom>
          <a:solidFill>
            <a:srgbClr val="7030A0"/>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2000" b="1">
                <a:ln>
                  <a:noFill/>
                </a:ln>
                <a:solidFill>
                  <a:srgbClr val="FFFFFF"/>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MICROSOFT AZURE Module 0 - Prerequisites</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311371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pertin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09C35461-06BB-4B85-9B49-578E3F59BB4A}"/>
              </a:ext>
            </a:extLst>
          </p:cNvPr>
          <p:cNvPicPr>
            <a:picLocks noChangeAspect="1"/>
          </p:cNvPicPr>
          <p:nvPr userDrawn="1"/>
        </p:nvPicPr>
        <p:blipFill>
          <a:blip r:embed="rId3"/>
          <a:stretch>
            <a:fillRect/>
          </a:stretch>
        </p:blipFill>
        <p:spPr>
          <a:xfrm>
            <a:off x="891418" y="700365"/>
            <a:ext cx="2809875" cy="485775"/>
          </a:xfrm>
          <a:prstGeom prst="rect">
            <a:avLst/>
          </a:prstGeom>
        </p:spPr>
      </p:pic>
    </p:spTree>
    <p:extLst>
      <p:ext uri="{BB962C8B-B14F-4D97-AF65-F5344CB8AC3E}">
        <p14:creationId xmlns:p14="http://schemas.microsoft.com/office/powerpoint/2010/main" val="367167424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o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CE116501-2B67-B84A-8951-927F1C3CEAC1}"/>
              </a:ext>
            </a:extLst>
          </p:cNvPr>
          <p:cNvSpPr>
            <a:spLocks noGrp="1"/>
          </p:cNvSpPr>
          <p:nvPr>
            <p:ph type="sldNum" sz="quarter" idx="10"/>
          </p:nvPr>
        </p:nvSpPr>
        <p:spPr/>
        <p:txBody>
          <a:bodyPr/>
          <a:lstStyle/>
          <a:p>
            <a:fld id="{B8F748B3-784D-EA49-993B-E47894751A15}" type="slidenum">
              <a:rPr lang="it-IT" smtClean="0"/>
              <a:t>‹N›</a:t>
            </a:fld>
            <a:endParaRPr lang="it-IT"/>
          </a:p>
        </p:txBody>
      </p:sp>
      <p:pic>
        <p:nvPicPr>
          <p:cNvPr id="2" name="Immagine 1">
            <a:extLst>
              <a:ext uri="{FF2B5EF4-FFF2-40B4-BE49-F238E27FC236}">
                <a16:creationId xmlns:a16="http://schemas.microsoft.com/office/drawing/2014/main" id="{1A33C734-D0D3-4644-B63F-F3C375A02200}"/>
              </a:ext>
            </a:extLst>
          </p:cNvPr>
          <p:cNvPicPr>
            <a:picLocks noChangeAspect="1"/>
          </p:cNvPicPr>
          <p:nvPr userDrawn="1"/>
        </p:nvPicPr>
        <p:blipFill>
          <a:blip r:embed="rId3"/>
          <a:stretch>
            <a:fillRect/>
          </a:stretch>
        </p:blipFill>
        <p:spPr>
          <a:xfrm>
            <a:off x="829276" y="664853"/>
            <a:ext cx="2809875" cy="485775"/>
          </a:xfrm>
          <a:prstGeom prst="rect">
            <a:avLst/>
          </a:prstGeom>
        </p:spPr>
      </p:pic>
    </p:spTree>
    <p:extLst>
      <p:ext uri="{BB962C8B-B14F-4D97-AF65-F5344CB8AC3E}">
        <p14:creationId xmlns:p14="http://schemas.microsoft.com/office/powerpoint/2010/main" val="3452339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gin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egnaposto numero diapositiva 4">
            <a:extLst>
              <a:ext uri="{FF2B5EF4-FFF2-40B4-BE49-F238E27FC236}">
                <a16:creationId xmlns:a16="http://schemas.microsoft.com/office/drawing/2014/main" id="{86ECB92F-0E07-D547-955E-268ED726F4AC}"/>
              </a:ext>
            </a:extLst>
          </p:cNvPr>
          <p:cNvSpPr>
            <a:spLocks noGrp="1"/>
          </p:cNvSpPr>
          <p:nvPr>
            <p:ph type="sldNum" sz="quarter" idx="10"/>
          </p:nvPr>
        </p:nvSpPr>
        <p:spPr>
          <a:xfrm>
            <a:off x="8610600" y="6356350"/>
            <a:ext cx="2880000" cy="365125"/>
          </a:xfrm>
        </p:spPr>
        <p:txBody>
          <a:bodyPr/>
          <a:lstStyle/>
          <a:p>
            <a:fld id="{B8F748B3-784D-EA49-993B-E47894751A15}" type="slidenum">
              <a:rPr lang="it-IT" smtClean="0"/>
              <a:t>‹N›</a:t>
            </a:fld>
            <a:endParaRPr lang="it-IT"/>
          </a:p>
        </p:txBody>
      </p:sp>
      <p:pic>
        <p:nvPicPr>
          <p:cNvPr id="2" name="Immagine 1">
            <a:extLst>
              <a:ext uri="{FF2B5EF4-FFF2-40B4-BE49-F238E27FC236}">
                <a16:creationId xmlns:a16="http://schemas.microsoft.com/office/drawing/2014/main" id="{0FF15039-C85C-4331-A772-F8DBC2FC1F83}"/>
              </a:ext>
            </a:extLst>
          </p:cNvPr>
          <p:cNvPicPr>
            <a:picLocks noChangeAspect="1"/>
          </p:cNvPicPr>
          <p:nvPr userDrawn="1"/>
        </p:nvPicPr>
        <p:blipFill>
          <a:blip r:embed="rId3"/>
          <a:stretch>
            <a:fillRect/>
          </a:stretch>
        </p:blipFill>
        <p:spPr>
          <a:xfrm>
            <a:off x="776009" y="664853"/>
            <a:ext cx="2809875" cy="485775"/>
          </a:xfrm>
          <a:prstGeom prst="rect">
            <a:avLst/>
          </a:prstGeom>
        </p:spPr>
      </p:pic>
    </p:spTree>
    <p:extLst>
      <p:ext uri="{BB962C8B-B14F-4D97-AF65-F5344CB8AC3E}">
        <p14:creationId xmlns:p14="http://schemas.microsoft.com/office/powerpoint/2010/main" val="2712215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egnaposto numero diapositiva 4">
            <a:extLst>
              <a:ext uri="{FF2B5EF4-FFF2-40B4-BE49-F238E27FC236}">
                <a16:creationId xmlns:a16="http://schemas.microsoft.com/office/drawing/2014/main" id="{FBB7DC66-674B-C942-9943-28B24E488A26}"/>
              </a:ext>
            </a:extLst>
          </p:cNvPr>
          <p:cNvSpPr>
            <a:spLocks noGrp="1"/>
          </p:cNvSpPr>
          <p:nvPr>
            <p:ph type="sldNum" sz="quarter" idx="10"/>
          </p:nvPr>
        </p:nvSpPr>
        <p:spPr>
          <a:xfrm>
            <a:off x="8610600" y="6356350"/>
            <a:ext cx="2880000" cy="365125"/>
          </a:xfrm>
        </p:spPr>
        <p:txBody>
          <a:bodyPr/>
          <a:lstStyle/>
          <a:p>
            <a:fld id="{B8F748B3-784D-EA49-993B-E47894751A15}" type="slidenum">
              <a:rPr lang="it-IT" smtClean="0"/>
              <a:t>‹N›</a:t>
            </a:fld>
            <a:endParaRPr lang="it-IT"/>
          </a:p>
        </p:txBody>
      </p:sp>
      <p:pic>
        <p:nvPicPr>
          <p:cNvPr id="4" name="Immagine 3">
            <a:extLst>
              <a:ext uri="{FF2B5EF4-FFF2-40B4-BE49-F238E27FC236}">
                <a16:creationId xmlns:a16="http://schemas.microsoft.com/office/drawing/2014/main" id="{DF07B19A-E01A-48A4-89A4-7C6D6B541346}"/>
              </a:ext>
            </a:extLst>
          </p:cNvPr>
          <p:cNvPicPr>
            <a:picLocks noChangeAspect="1"/>
          </p:cNvPicPr>
          <p:nvPr userDrawn="1"/>
        </p:nvPicPr>
        <p:blipFill>
          <a:blip r:embed="rId3"/>
          <a:stretch>
            <a:fillRect/>
          </a:stretch>
        </p:blipFill>
        <p:spPr>
          <a:xfrm>
            <a:off x="758254" y="673731"/>
            <a:ext cx="2809875" cy="485775"/>
          </a:xfrm>
          <a:prstGeom prst="rect">
            <a:avLst/>
          </a:prstGeom>
        </p:spPr>
      </p:pic>
    </p:spTree>
    <p:extLst>
      <p:ext uri="{BB962C8B-B14F-4D97-AF65-F5344CB8AC3E}">
        <p14:creationId xmlns:p14="http://schemas.microsoft.com/office/powerpoint/2010/main" val="37898031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6" name="Segnaposto numero diapositiva 5">
            <a:extLst>
              <a:ext uri="{FF2B5EF4-FFF2-40B4-BE49-F238E27FC236}">
                <a16:creationId xmlns:a16="http://schemas.microsoft.com/office/drawing/2014/main" id="{B9EFA929-5217-024D-AED5-0B2E58BD70F5}"/>
              </a:ext>
            </a:extLst>
          </p:cNvPr>
          <p:cNvSpPr>
            <a:spLocks noGrp="1"/>
          </p:cNvSpPr>
          <p:nvPr>
            <p:ph type="sldNum" sz="quarter" idx="4"/>
          </p:nvPr>
        </p:nvSpPr>
        <p:spPr>
          <a:xfrm>
            <a:off x="8610600" y="6356350"/>
            <a:ext cx="28800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F748B3-784D-EA49-993B-E47894751A15}" type="slidenum">
              <a:rPr lang="it-IT" smtClean="0"/>
              <a:t>‹N›</a:t>
            </a:fld>
            <a:endParaRPr lang="it-IT"/>
          </a:p>
        </p:txBody>
      </p:sp>
      <p:pic>
        <p:nvPicPr>
          <p:cNvPr id="3" name="Immagine 2">
            <a:extLst>
              <a:ext uri="{FF2B5EF4-FFF2-40B4-BE49-F238E27FC236}">
                <a16:creationId xmlns:a16="http://schemas.microsoft.com/office/drawing/2014/main" id="{3E3797C3-D628-40C6-9C8B-12E0C84F05DC}"/>
              </a:ext>
            </a:extLst>
          </p:cNvPr>
          <p:cNvPicPr>
            <a:picLocks noChangeAspect="1"/>
          </p:cNvPicPr>
          <p:nvPr userDrawn="1"/>
        </p:nvPicPr>
        <p:blipFill>
          <a:blip r:embed="rId7"/>
          <a:stretch>
            <a:fillRect/>
          </a:stretch>
        </p:blipFill>
        <p:spPr>
          <a:xfrm>
            <a:off x="862151" y="678494"/>
            <a:ext cx="2495550" cy="476250"/>
          </a:xfrm>
          <a:prstGeom prst="rect">
            <a:avLst/>
          </a:prstGeom>
        </p:spPr>
      </p:pic>
      <p:pic>
        <p:nvPicPr>
          <p:cNvPr id="2" name="Immagine 1">
            <a:extLst>
              <a:ext uri="{FF2B5EF4-FFF2-40B4-BE49-F238E27FC236}">
                <a16:creationId xmlns:a16="http://schemas.microsoft.com/office/drawing/2014/main" id="{307A120B-E22E-439E-8D1D-7537AB451C68}"/>
              </a:ext>
            </a:extLst>
          </p:cNvPr>
          <p:cNvPicPr>
            <a:picLocks noChangeAspect="1"/>
          </p:cNvPicPr>
          <p:nvPr userDrawn="1"/>
        </p:nvPicPr>
        <p:blipFill>
          <a:blip r:embed="rId8"/>
          <a:stretch>
            <a:fillRect/>
          </a:stretch>
        </p:blipFill>
        <p:spPr>
          <a:xfrm>
            <a:off x="862151" y="668969"/>
            <a:ext cx="2809875" cy="485775"/>
          </a:xfrm>
          <a:prstGeom prst="rect">
            <a:avLst/>
          </a:prstGeom>
        </p:spPr>
      </p:pic>
      <p:sp>
        <p:nvSpPr>
          <p:cNvPr id="4" name="Casella di testo 1">
            <a:extLst>
              <a:ext uri="{FF2B5EF4-FFF2-40B4-BE49-F238E27FC236}">
                <a16:creationId xmlns:a16="http://schemas.microsoft.com/office/drawing/2014/main" id="{3F6DAEA7-E22B-95BC-C5E0-CF4AD7FA6005}"/>
              </a:ext>
            </a:extLst>
          </p:cNvPr>
          <p:cNvSpPr txBox="1"/>
          <p:nvPr userDrawn="1"/>
        </p:nvSpPr>
        <p:spPr>
          <a:xfrm>
            <a:off x="862150" y="737604"/>
            <a:ext cx="2901981" cy="41714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20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 Novembre 2022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asella di testo 1">
            <a:extLst>
              <a:ext uri="{FF2B5EF4-FFF2-40B4-BE49-F238E27FC236}">
                <a16:creationId xmlns:a16="http://schemas.microsoft.com/office/drawing/2014/main" id="{89FCBCE5-464F-5939-FC8D-8FA795582E2E}"/>
              </a:ext>
            </a:extLst>
          </p:cNvPr>
          <p:cNvSpPr txBox="1"/>
          <p:nvPr userDrawn="1"/>
        </p:nvSpPr>
        <p:spPr>
          <a:xfrm>
            <a:off x="1198123" y="2045709"/>
            <a:ext cx="4897877" cy="743801"/>
          </a:xfrm>
          <a:prstGeom prst="rect">
            <a:avLst/>
          </a:prstGeom>
          <a:solidFill>
            <a:srgbClr val="7030A0"/>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2000" b="1">
                <a:ln>
                  <a:noFill/>
                </a:ln>
                <a:solidFill>
                  <a:srgbClr val="FFFFFF"/>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MICROSOFT AZURE Module 0 - Prerequisites</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90676419"/>
      </p:ext>
    </p:extLst>
  </p:cSld>
  <p:clrMap bg1="lt1" tx1="dk1" bg2="lt2" tx2="dk2" accent1="accent1" accent2="accent2" accent3="accent3" accent4="accent4" accent5="accent5" accent6="accent6" hlink="hlink" folHlink="folHlink"/>
  <p:sldLayoutIdLst>
    <p:sldLayoutId id="2147483685" r:id="rId1"/>
    <p:sldLayoutId id="2147483691" r:id="rId2"/>
    <p:sldLayoutId id="2147483686" r:id="rId3"/>
    <p:sldLayoutId id="214748371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6" name="Segnaposto numero diapositiva 5">
            <a:extLst>
              <a:ext uri="{FF2B5EF4-FFF2-40B4-BE49-F238E27FC236}">
                <a16:creationId xmlns:a16="http://schemas.microsoft.com/office/drawing/2014/main" id="{B9EFA929-5217-024D-AED5-0B2E58BD70F5}"/>
              </a:ext>
            </a:extLst>
          </p:cNvPr>
          <p:cNvSpPr>
            <a:spLocks noGrp="1"/>
          </p:cNvSpPr>
          <p:nvPr>
            <p:ph type="sldNum" sz="quarter" idx="4"/>
          </p:nvPr>
        </p:nvSpPr>
        <p:spPr>
          <a:xfrm>
            <a:off x="8610600" y="6356350"/>
            <a:ext cx="28800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F748B3-784D-EA49-993B-E47894751A15}" type="slidenum">
              <a:rPr lang="it-IT" smtClean="0"/>
              <a:t>‹N›</a:t>
            </a:fld>
            <a:endParaRPr lang="it-IT"/>
          </a:p>
        </p:txBody>
      </p:sp>
      <p:pic>
        <p:nvPicPr>
          <p:cNvPr id="3" name="Immagine 2">
            <a:extLst>
              <a:ext uri="{FF2B5EF4-FFF2-40B4-BE49-F238E27FC236}">
                <a16:creationId xmlns:a16="http://schemas.microsoft.com/office/drawing/2014/main" id="{3E3797C3-D628-40C6-9C8B-12E0C84F05DC}"/>
              </a:ext>
            </a:extLst>
          </p:cNvPr>
          <p:cNvPicPr>
            <a:picLocks noChangeAspect="1"/>
          </p:cNvPicPr>
          <p:nvPr userDrawn="1"/>
        </p:nvPicPr>
        <p:blipFill>
          <a:blip r:embed="rId7"/>
          <a:stretch>
            <a:fillRect/>
          </a:stretch>
        </p:blipFill>
        <p:spPr>
          <a:xfrm>
            <a:off x="862151" y="678494"/>
            <a:ext cx="2495550" cy="476250"/>
          </a:xfrm>
          <a:prstGeom prst="rect">
            <a:avLst/>
          </a:prstGeom>
        </p:spPr>
      </p:pic>
      <p:pic>
        <p:nvPicPr>
          <p:cNvPr id="2" name="Immagine 1">
            <a:extLst>
              <a:ext uri="{FF2B5EF4-FFF2-40B4-BE49-F238E27FC236}">
                <a16:creationId xmlns:a16="http://schemas.microsoft.com/office/drawing/2014/main" id="{307A120B-E22E-439E-8D1D-7537AB451C68}"/>
              </a:ext>
            </a:extLst>
          </p:cNvPr>
          <p:cNvPicPr>
            <a:picLocks noChangeAspect="1"/>
          </p:cNvPicPr>
          <p:nvPr userDrawn="1"/>
        </p:nvPicPr>
        <p:blipFill>
          <a:blip r:embed="rId8"/>
          <a:stretch>
            <a:fillRect/>
          </a:stretch>
        </p:blipFill>
        <p:spPr>
          <a:xfrm>
            <a:off x="862151" y="668969"/>
            <a:ext cx="2809875" cy="485775"/>
          </a:xfrm>
          <a:prstGeom prst="rect">
            <a:avLst/>
          </a:prstGeom>
        </p:spPr>
      </p:pic>
    </p:spTree>
    <p:extLst>
      <p:ext uri="{BB962C8B-B14F-4D97-AF65-F5344CB8AC3E}">
        <p14:creationId xmlns:p14="http://schemas.microsoft.com/office/powerpoint/2010/main" val="2021613196"/>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6.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10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7.xml"/><Relationship Id="rId1" Type="http://schemas.openxmlformats.org/officeDocument/2006/relationships/slideLayout" Target="../slideLayouts/slideLayout7.xml"/><Relationship Id="rId5" Type="http://schemas.openxmlformats.org/officeDocument/2006/relationships/image" Target="../media/image125.png"/><Relationship Id="rId4" Type="http://schemas.openxmlformats.org/officeDocument/2006/relationships/image" Target="../media/image124.png"/></Relationships>
</file>

<file path=ppt/slides/_rels/slide1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8.xml"/><Relationship Id="rId1" Type="http://schemas.openxmlformats.org/officeDocument/2006/relationships/slideLayout" Target="../slideLayouts/slideLayout7.xml"/><Relationship Id="rId5" Type="http://schemas.openxmlformats.org/officeDocument/2006/relationships/image" Target="../media/image127.png"/><Relationship Id="rId4" Type="http://schemas.openxmlformats.org/officeDocument/2006/relationships/image" Target="../media/image12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67.png"/></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74.png"/></Relationships>
</file>

<file path=ppt/slides/_rels/slide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77.png"/><Relationship Id="rId4" Type="http://schemas.openxmlformats.org/officeDocument/2006/relationships/image" Target="../media/image76.png"/></Relationships>
</file>

<file path=ppt/slides/_rels/slide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hyperlink" Target="https://www.newtonsoft.com/"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1.xml"/><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3.png"/></Relationships>
</file>

<file path=ppt/slides/_rels/slide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85.png"/></Relationships>
</file>

<file path=ppt/slides/_rels/slide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3.xml"/><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7.png"/></Relationships>
</file>

<file path=ppt/slides/_rels/slide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4.xml"/><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9.xml"/><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8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0.xml"/><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97.png"/></Relationships>
</file>

<file path=ppt/slides/_rels/slide8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100.png"/><Relationship Id="rId4" Type="http://schemas.openxmlformats.org/officeDocument/2006/relationships/image" Target="../media/image99.png"/></Relationships>
</file>

<file path=ppt/slides/_rels/slide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8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9.xml"/><Relationship Id="rId1" Type="http://schemas.openxmlformats.org/officeDocument/2006/relationships/slideLayout" Target="../slideLayouts/slideLayout7.xml"/><Relationship Id="rId5" Type="http://schemas.openxmlformats.org/officeDocument/2006/relationships/image" Target="../media/image106.png"/><Relationship Id="rId4" Type="http://schemas.openxmlformats.org/officeDocument/2006/relationships/image" Target="../media/image105.png"/></Relationships>
</file>

<file path=ppt/slides/_rels/slide9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0.xml"/><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9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111.png"/><Relationship Id="rId4" Type="http://schemas.openxmlformats.org/officeDocument/2006/relationships/image" Target="../media/image110.png"/></Relationships>
</file>

<file path=ppt/slides/_rels/slide9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9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3.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9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4.xml"/><Relationship Id="rId1" Type="http://schemas.openxmlformats.org/officeDocument/2006/relationships/slideLayout" Target="../slideLayouts/slideLayout7.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3.png"/></Relationships>
</file>

<file path=ppt/slides/_rels/slide99.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7.png"/><Relationship Id="rId7" Type="http://schemas.openxmlformats.org/officeDocument/2006/relationships/image" Target="../media/image121.png"/><Relationship Id="rId2" Type="http://schemas.openxmlformats.org/officeDocument/2006/relationships/notesSlide" Target="../notesSlides/notesSlide95.xml"/><Relationship Id="rId1" Type="http://schemas.openxmlformats.org/officeDocument/2006/relationships/slideLayout" Target="../slideLayouts/slideLayout7.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67571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070814" y="1557754"/>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sp>
        <p:nvSpPr>
          <p:cNvPr id="3" name="CasellaDiTesto 2">
            <a:extLst>
              <a:ext uri="{FF2B5EF4-FFF2-40B4-BE49-F238E27FC236}">
                <a16:creationId xmlns:a16="http://schemas.microsoft.com/office/drawing/2014/main" id="{BAA83B4B-693E-44A4-1228-79E9087FC996}"/>
              </a:ext>
            </a:extLst>
          </p:cNvPr>
          <p:cNvSpPr txBox="1"/>
          <p:nvPr/>
        </p:nvSpPr>
        <p:spPr>
          <a:xfrm>
            <a:off x="1070814" y="2241384"/>
            <a:ext cx="10409453" cy="646331"/>
          </a:xfrm>
          <a:prstGeom prst="rect">
            <a:avLst/>
          </a:prstGeom>
          <a:noFill/>
        </p:spPr>
        <p:txBody>
          <a:bodyPr wrap="none" rtlCol="0">
            <a:spAutoFit/>
          </a:bodyPr>
          <a:lstStyle/>
          <a:p>
            <a:r>
              <a:rPr lang="it-IT" dirty="0"/>
              <a:t>Quando si crea un progetto di tipo Console Application possiamo in queste slides mettere in enfasi i seguenti </a:t>
            </a:r>
          </a:p>
          <a:p>
            <a:r>
              <a:rPr lang="it-IT" dirty="0"/>
              <a:t>concetti: </a:t>
            </a:r>
          </a:p>
        </p:txBody>
      </p:sp>
      <p:pic>
        <p:nvPicPr>
          <p:cNvPr id="8" name="Immagine 7">
            <a:extLst>
              <a:ext uri="{FF2B5EF4-FFF2-40B4-BE49-F238E27FC236}">
                <a16:creationId xmlns:a16="http://schemas.microsoft.com/office/drawing/2014/main" id="{C2EFDDCB-0D37-B078-3D6D-9BBBC261C3DF}"/>
              </a:ext>
            </a:extLst>
          </p:cNvPr>
          <p:cNvPicPr>
            <a:picLocks noChangeAspect="1"/>
          </p:cNvPicPr>
          <p:nvPr/>
        </p:nvPicPr>
        <p:blipFill>
          <a:blip r:embed="rId4"/>
          <a:stretch>
            <a:fillRect/>
          </a:stretch>
        </p:blipFill>
        <p:spPr>
          <a:xfrm>
            <a:off x="953980" y="2872918"/>
            <a:ext cx="5216568" cy="2194736"/>
          </a:xfrm>
          <a:prstGeom prst="rect">
            <a:avLst/>
          </a:prstGeom>
        </p:spPr>
      </p:pic>
      <p:sp>
        <p:nvSpPr>
          <p:cNvPr id="9" name="CasellaDiTesto 8">
            <a:extLst>
              <a:ext uri="{FF2B5EF4-FFF2-40B4-BE49-F238E27FC236}">
                <a16:creationId xmlns:a16="http://schemas.microsoft.com/office/drawing/2014/main" id="{0D04E583-37F5-7221-7A59-A28361AD1528}"/>
              </a:ext>
            </a:extLst>
          </p:cNvPr>
          <p:cNvSpPr txBox="1"/>
          <p:nvPr/>
        </p:nvSpPr>
        <p:spPr>
          <a:xfrm>
            <a:off x="6434135" y="2725945"/>
            <a:ext cx="5354158" cy="3139321"/>
          </a:xfrm>
          <a:prstGeom prst="rect">
            <a:avLst/>
          </a:prstGeom>
          <a:noFill/>
        </p:spPr>
        <p:txBody>
          <a:bodyPr wrap="none" rtlCol="0">
            <a:spAutoFit/>
          </a:bodyPr>
          <a:lstStyle/>
          <a:p>
            <a:pPr marL="285750" indent="-285750">
              <a:buFont typeface="Wingdings" panose="05000000000000000000" pitchFamily="2" charset="2"/>
              <a:buChar char="v"/>
            </a:pPr>
            <a:r>
              <a:rPr lang="it-IT" dirty="0"/>
              <a:t>Tutti i costrutti di codice sono organizzati in </a:t>
            </a:r>
          </a:p>
          <a:p>
            <a:r>
              <a:rPr lang="it-IT" dirty="0" err="1"/>
              <a:t>Namespace</a:t>
            </a:r>
            <a:r>
              <a:rPr lang="it-IT" dirty="0"/>
              <a:t>;</a:t>
            </a:r>
          </a:p>
          <a:p>
            <a:pPr marL="285750" indent="-285750">
              <a:buFont typeface="Wingdings" panose="05000000000000000000" pitchFamily="2" charset="2"/>
              <a:buChar char="v"/>
            </a:pPr>
            <a:r>
              <a:rPr lang="it-IT" dirty="0"/>
              <a:t>La console Application consiste in un metodo</a:t>
            </a:r>
          </a:p>
          <a:p>
            <a:r>
              <a:rPr lang="it-IT" dirty="0"/>
              <a:t>     </a:t>
            </a:r>
            <a:r>
              <a:rPr lang="it-IT" dirty="0" err="1"/>
              <a:t>Main</a:t>
            </a:r>
            <a:r>
              <a:rPr lang="it-IT" dirty="0"/>
              <a:t> statico con </a:t>
            </a:r>
            <a:r>
              <a:rPr lang="it-IT" dirty="0" err="1"/>
              <a:t>un’array</a:t>
            </a:r>
            <a:r>
              <a:rPr lang="it-IT" dirty="0"/>
              <a:t> di stringhe a livello</a:t>
            </a:r>
          </a:p>
          <a:p>
            <a:r>
              <a:rPr lang="it-IT" dirty="0"/>
              <a:t>     di parametro</a:t>
            </a:r>
          </a:p>
          <a:p>
            <a:pPr marL="285750" indent="-285750">
              <a:buFont typeface="Wingdings" panose="05000000000000000000" pitchFamily="2" charset="2"/>
              <a:buChar char="v"/>
            </a:pPr>
            <a:r>
              <a:rPr lang="it-IT" dirty="0"/>
              <a:t>Per scrivere qualcosa all’interno di una finestra</a:t>
            </a:r>
          </a:p>
          <a:p>
            <a:r>
              <a:rPr lang="it-IT" dirty="0"/>
              <a:t>      like «prompt comandi DOS» bisognerà utilizzare</a:t>
            </a:r>
          </a:p>
          <a:p>
            <a:r>
              <a:rPr lang="it-IT" dirty="0"/>
              <a:t>      la classe Console</a:t>
            </a:r>
          </a:p>
          <a:p>
            <a:pPr marL="285750" indent="-285750">
              <a:buFont typeface="Wingdings" panose="05000000000000000000" pitchFamily="2" charset="2"/>
              <a:buChar char="v"/>
            </a:pPr>
            <a:r>
              <a:rPr lang="it-IT" dirty="0"/>
              <a:t>La classe che contiene questo metodo statico</a:t>
            </a:r>
          </a:p>
          <a:p>
            <a:r>
              <a:rPr lang="it-IT" dirty="0"/>
              <a:t>      è in modo implicito privata perché non è «marcata»</a:t>
            </a:r>
          </a:p>
          <a:p>
            <a:r>
              <a:rPr lang="it-IT" dirty="0"/>
              <a:t>      con il modificatore di accesso public</a:t>
            </a:r>
          </a:p>
        </p:txBody>
      </p:sp>
    </p:spTree>
    <p:extLst>
      <p:ext uri="{BB962C8B-B14F-4D97-AF65-F5344CB8AC3E}">
        <p14:creationId xmlns:p14="http://schemas.microsoft.com/office/powerpoint/2010/main" val="294605325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5311153" y="569168"/>
            <a:ext cx="8551026"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3800" b="1"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rPr>
              <a:t>First Steps with C#</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15E12C13-CD7A-1967-8A58-34053FCC9E97}"/>
              </a:ext>
            </a:extLst>
          </p:cNvPr>
          <p:cNvSpPr txBox="1"/>
          <p:nvPr/>
        </p:nvSpPr>
        <p:spPr>
          <a:xfrm>
            <a:off x="834079" y="714569"/>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magine 2">
            <a:extLst>
              <a:ext uri="{FF2B5EF4-FFF2-40B4-BE49-F238E27FC236}">
                <a16:creationId xmlns:a16="http://schemas.microsoft.com/office/drawing/2014/main" id="{F7EC2ECA-31C3-757D-72C8-4B99DDBAA83A}"/>
              </a:ext>
            </a:extLst>
          </p:cNvPr>
          <p:cNvPicPr>
            <a:picLocks noChangeAspect="1"/>
          </p:cNvPicPr>
          <p:nvPr/>
        </p:nvPicPr>
        <p:blipFill>
          <a:blip r:embed="rId3"/>
          <a:stretch>
            <a:fillRect/>
          </a:stretch>
        </p:blipFill>
        <p:spPr>
          <a:xfrm>
            <a:off x="1216187" y="5736674"/>
            <a:ext cx="5019675" cy="809625"/>
          </a:xfrm>
          <a:prstGeom prst="rect">
            <a:avLst/>
          </a:prstGeom>
        </p:spPr>
      </p:pic>
      <p:sp>
        <p:nvSpPr>
          <p:cNvPr id="5" name="CasellaDiTesto 4">
            <a:extLst>
              <a:ext uri="{FF2B5EF4-FFF2-40B4-BE49-F238E27FC236}">
                <a16:creationId xmlns:a16="http://schemas.microsoft.com/office/drawing/2014/main" id="{93AEAC69-C004-451A-4169-4D42C407CD3C}"/>
              </a:ext>
            </a:extLst>
          </p:cNvPr>
          <p:cNvSpPr txBox="1"/>
          <p:nvPr/>
        </p:nvSpPr>
        <p:spPr>
          <a:xfrm>
            <a:off x="905069" y="1772816"/>
            <a:ext cx="8970597" cy="369332"/>
          </a:xfrm>
          <a:prstGeom prst="rect">
            <a:avLst/>
          </a:prstGeom>
          <a:noFill/>
        </p:spPr>
        <p:txBody>
          <a:bodyPr wrap="none" rtlCol="0">
            <a:spAutoFit/>
          </a:bodyPr>
          <a:lstStyle/>
          <a:p>
            <a:r>
              <a:rPr lang="it-IT" dirty="0"/>
              <a:t>Sia dato il seguente Output, costruire un entry point di una console Application per generarlo:</a:t>
            </a:r>
          </a:p>
        </p:txBody>
      </p:sp>
      <p:pic>
        <p:nvPicPr>
          <p:cNvPr id="8" name="Immagine 7">
            <a:extLst>
              <a:ext uri="{FF2B5EF4-FFF2-40B4-BE49-F238E27FC236}">
                <a16:creationId xmlns:a16="http://schemas.microsoft.com/office/drawing/2014/main" id="{29491AE1-56CE-E3A7-64FA-C22F8A4C44C6}"/>
              </a:ext>
            </a:extLst>
          </p:cNvPr>
          <p:cNvPicPr>
            <a:picLocks noChangeAspect="1"/>
          </p:cNvPicPr>
          <p:nvPr/>
        </p:nvPicPr>
        <p:blipFill>
          <a:blip r:embed="rId4"/>
          <a:stretch>
            <a:fillRect/>
          </a:stretch>
        </p:blipFill>
        <p:spPr>
          <a:xfrm>
            <a:off x="1012702" y="2346916"/>
            <a:ext cx="5649356" cy="1621244"/>
          </a:xfrm>
          <a:prstGeom prst="rect">
            <a:avLst/>
          </a:prstGeom>
        </p:spPr>
      </p:pic>
      <p:sp>
        <p:nvSpPr>
          <p:cNvPr id="9" name="CasellaDiTesto 8">
            <a:extLst>
              <a:ext uri="{FF2B5EF4-FFF2-40B4-BE49-F238E27FC236}">
                <a16:creationId xmlns:a16="http://schemas.microsoft.com/office/drawing/2014/main" id="{D21DFF23-D5B8-EC9F-AE67-A58A9E53E797}"/>
              </a:ext>
            </a:extLst>
          </p:cNvPr>
          <p:cNvSpPr txBox="1"/>
          <p:nvPr/>
        </p:nvSpPr>
        <p:spPr>
          <a:xfrm>
            <a:off x="1012702" y="4298419"/>
            <a:ext cx="7206716" cy="369332"/>
          </a:xfrm>
          <a:prstGeom prst="rect">
            <a:avLst/>
          </a:prstGeom>
          <a:noFill/>
        </p:spPr>
        <p:txBody>
          <a:bodyPr wrap="none" rtlCol="0">
            <a:spAutoFit/>
          </a:bodyPr>
          <a:lstStyle/>
          <a:p>
            <a:r>
              <a:rPr lang="it-IT" dirty="0"/>
              <a:t>Utilizzare le diverse forme di poter incrementare o decrementare un valore</a:t>
            </a:r>
          </a:p>
        </p:txBody>
      </p:sp>
    </p:spTree>
    <p:extLst>
      <p:ext uri="{BB962C8B-B14F-4D97-AF65-F5344CB8AC3E}">
        <p14:creationId xmlns:p14="http://schemas.microsoft.com/office/powerpoint/2010/main" val="26352656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3640974" y="1502229"/>
            <a:ext cx="8551026"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3800" b="1"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rPr>
              <a:t>First Steps with C#</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15E12C13-CD7A-1967-8A58-34053FCC9E97}"/>
              </a:ext>
            </a:extLst>
          </p:cNvPr>
          <p:cNvSpPr txBox="1"/>
          <p:nvPr/>
        </p:nvSpPr>
        <p:spPr>
          <a:xfrm>
            <a:off x="834079" y="714569"/>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magine 2">
            <a:extLst>
              <a:ext uri="{FF2B5EF4-FFF2-40B4-BE49-F238E27FC236}">
                <a16:creationId xmlns:a16="http://schemas.microsoft.com/office/drawing/2014/main" id="{F7EC2ECA-31C3-757D-72C8-4B99DDBAA83A}"/>
              </a:ext>
            </a:extLst>
          </p:cNvPr>
          <p:cNvPicPr>
            <a:picLocks noChangeAspect="1"/>
          </p:cNvPicPr>
          <p:nvPr/>
        </p:nvPicPr>
        <p:blipFill>
          <a:blip r:embed="rId3"/>
          <a:stretch>
            <a:fillRect/>
          </a:stretch>
        </p:blipFill>
        <p:spPr>
          <a:xfrm>
            <a:off x="1216187" y="5736674"/>
            <a:ext cx="5019675" cy="809625"/>
          </a:xfrm>
          <a:prstGeom prst="rect">
            <a:avLst/>
          </a:prstGeom>
        </p:spPr>
      </p:pic>
      <p:pic>
        <p:nvPicPr>
          <p:cNvPr id="7" name="Immagine 6">
            <a:extLst>
              <a:ext uri="{FF2B5EF4-FFF2-40B4-BE49-F238E27FC236}">
                <a16:creationId xmlns:a16="http://schemas.microsoft.com/office/drawing/2014/main" id="{4C00EAE8-91ED-83F3-5098-B4BBD53C2FD0}"/>
              </a:ext>
            </a:extLst>
          </p:cNvPr>
          <p:cNvPicPr>
            <a:picLocks noChangeAspect="1"/>
          </p:cNvPicPr>
          <p:nvPr/>
        </p:nvPicPr>
        <p:blipFill>
          <a:blip r:embed="rId4"/>
          <a:stretch>
            <a:fillRect/>
          </a:stretch>
        </p:blipFill>
        <p:spPr>
          <a:xfrm>
            <a:off x="932152" y="2253982"/>
            <a:ext cx="5417644" cy="2856451"/>
          </a:xfrm>
          <a:prstGeom prst="rect">
            <a:avLst/>
          </a:prstGeom>
        </p:spPr>
      </p:pic>
      <p:sp>
        <p:nvSpPr>
          <p:cNvPr id="8" name="CasellaDiTesto 7">
            <a:extLst>
              <a:ext uri="{FF2B5EF4-FFF2-40B4-BE49-F238E27FC236}">
                <a16:creationId xmlns:a16="http://schemas.microsoft.com/office/drawing/2014/main" id="{9E6F9487-EB15-0D23-A683-3148CFE0FE0F}"/>
              </a:ext>
            </a:extLst>
          </p:cNvPr>
          <p:cNvSpPr txBox="1"/>
          <p:nvPr/>
        </p:nvSpPr>
        <p:spPr>
          <a:xfrm>
            <a:off x="6643396" y="2051851"/>
            <a:ext cx="4690964" cy="1477328"/>
          </a:xfrm>
          <a:prstGeom prst="rect">
            <a:avLst/>
          </a:prstGeom>
          <a:noFill/>
        </p:spPr>
        <p:txBody>
          <a:bodyPr wrap="none" rtlCol="0">
            <a:spAutoFit/>
          </a:bodyPr>
          <a:lstStyle/>
          <a:p>
            <a:r>
              <a:rPr lang="it-IT" dirty="0"/>
              <a:t>Sia dato questo «spezzone di codice) perché</a:t>
            </a:r>
          </a:p>
          <a:p>
            <a:r>
              <a:rPr lang="it-IT" dirty="0" err="1"/>
              <a:t>Console.WriteLine</a:t>
            </a:r>
            <a:r>
              <a:rPr lang="it-IT" dirty="0"/>
              <a:t>(«Second» + </a:t>
            </a:r>
            <a:r>
              <a:rPr lang="it-IT" dirty="0" err="1"/>
              <a:t>valuue</a:t>
            </a:r>
            <a:r>
              <a:rPr lang="it-IT" dirty="0"/>
              <a:t>++);</a:t>
            </a:r>
          </a:p>
          <a:p>
            <a:r>
              <a:rPr lang="it-IT" dirty="0"/>
              <a:t>produce lo stesso output della prima riga</a:t>
            </a:r>
          </a:p>
          <a:p>
            <a:r>
              <a:rPr lang="it-IT" dirty="0"/>
              <a:t>e poi perché dalla terza istruzione fino all’ultima</a:t>
            </a:r>
          </a:p>
          <a:p>
            <a:r>
              <a:rPr lang="it-IT" dirty="0"/>
              <a:t>si riprende con l’incremento unitario?</a:t>
            </a:r>
          </a:p>
        </p:txBody>
      </p:sp>
      <p:pic>
        <p:nvPicPr>
          <p:cNvPr id="10" name="Immagine 9">
            <a:extLst>
              <a:ext uri="{FF2B5EF4-FFF2-40B4-BE49-F238E27FC236}">
                <a16:creationId xmlns:a16="http://schemas.microsoft.com/office/drawing/2014/main" id="{A59AB18A-96A2-513D-CC0A-F3298081EAD2}"/>
              </a:ext>
            </a:extLst>
          </p:cNvPr>
          <p:cNvPicPr>
            <a:picLocks noChangeAspect="1"/>
          </p:cNvPicPr>
          <p:nvPr/>
        </p:nvPicPr>
        <p:blipFill>
          <a:blip r:embed="rId5"/>
          <a:stretch>
            <a:fillRect/>
          </a:stretch>
        </p:blipFill>
        <p:spPr>
          <a:xfrm>
            <a:off x="6643396" y="3840869"/>
            <a:ext cx="4932784" cy="402676"/>
          </a:xfrm>
          <a:prstGeom prst="rect">
            <a:avLst/>
          </a:prstGeom>
        </p:spPr>
      </p:pic>
      <p:sp>
        <p:nvSpPr>
          <p:cNvPr id="11" name="CasellaDiTesto 10">
            <a:extLst>
              <a:ext uri="{FF2B5EF4-FFF2-40B4-BE49-F238E27FC236}">
                <a16:creationId xmlns:a16="http://schemas.microsoft.com/office/drawing/2014/main" id="{0C04BF40-DFA8-ADB4-0233-418B1FBB5FFB}"/>
              </a:ext>
            </a:extLst>
          </p:cNvPr>
          <p:cNvSpPr txBox="1"/>
          <p:nvPr/>
        </p:nvSpPr>
        <p:spPr>
          <a:xfrm>
            <a:off x="6736702" y="4421472"/>
            <a:ext cx="4195251" cy="369332"/>
          </a:xfrm>
          <a:prstGeom prst="rect">
            <a:avLst/>
          </a:prstGeom>
          <a:noFill/>
        </p:spPr>
        <p:txBody>
          <a:bodyPr wrap="none" rtlCol="0">
            <a:spAutoFit/>
          </a:bodyPr>
          <a:lstStyle/>
          <a:p>
            <a:r>
              <a:rPr lang="it-IT" dirty="0"/>
              <a:t>Motivare perché l’output è zero e non 0.5?</a:t>
            </a:r>
          </a:p>
        </p:txBody>
      </p:sp>
    </p:spTree>
    <p:extLst>
      <p:ext uri="{BB962C8B-B14F-4D97-AF65-F5344CB8AC3E}">
        <p14:creationId xmlns:p14="http://schemas.microsoft.com/office/powerpoint/2010/main" val="5277706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5311154" y="685161"/>
            <a:ext cx="8551026"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3800" b="1"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rPr>
              <a:t>First Steps with C#</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15E12C13-CD7A-1967-8A58-34053FCC9E97}"/>
              </a:ext>
            </a:extLst>
          </p:cNvPr>
          <p:cNvSpPr txBox="1"/>
          <p:nvPr/>
        </p:nvSpPr>
        <p:spPr>
          <a:xfrm>
            <a:off x="834079" y="714569"/>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magine 2">
            <a:extLst>
              <a:ext uri="{FF2B5EF4-FFF2-40B4-BE49-F238E27FC236}">
                <a16:creationId xmlns:a16="http://schemas.microsoft.com/office/drawing/2014/main" id="{F7EC2ECA-31C3-757D-72C8-4B99DDBAA83A}"/>
              </a:ext>
            </a:extLst>
          </p:cNvPr>
          <p:cNvPicPr>
            <a:picLocks noChangeAspect="1"/>
          </p:cNvPicPr>
          <p:nvPr/>
        </p:nvPicPr>
        <p:blipFill>
          <a:blip r:embed="rId3"/>
          <a:stretch>
            <a:fillRect/>
          </a:stretch>
        </p:blipFill>
        <p:spPr>
          <a:xfrm>
            <a:off x="1216187" y="5736674"/>
            <a:ext cx="5019675" cy="809625"/>
          </a:xfrm>
          <a:prstGeom prst="rect">
            <a:avLst/>
          </a:prstGeom>
        </p:spPr>
      </p:pic>
      <p:pic>
        <p:nvPicPr>
          <p:cNvPr id="7" name="Immagine 6">
            <a:extLst>
              <a:ext uri="{FF2B5EF4-FFF2-40B4-BE49-F238E27FC236}">
                <a16:creationId xmlns:a16="http://schemas.microsoft.com/office/drawing/2014/main" id="{A5731FC7-E148-F787-68F7-328B7CE74B4C}"/>
              </a:ext>
            </a:extLst>
          </p:cNvPr>
          <p:cNvPicPr>
            <a:picLocks noChangeAspect="1"/>
          </p:cNvPicPr>
          <p:nvPr/>
        </p:nvPicPr>
        <p:blipFill>
          <a:blip r:embed="rId4"/>
          <a:stretch>
            <a:fillRect/>
          </a:stretch>
        </p:blipFill>
        <p:spPr>
          <a:xfrm>
            <a:off x="1236501" y="1540364"/>
            <a:ext cx="9486900" cy="628650"/>
          </a:xfrm>
          <a:prstGeom prst="rect">
            <a:avLst/>
          </a:prstGeom>
        </p:spPr>
      </p:pic>
      <p:pic>
        <p:nvPicPr>
          <p:cNvPr id="9" name="Immagine 8">
            <a:extLst>
              <a:ext uri="{FF2B5EF4-FFF2-40B4-BE49-F238E27FC236}">
                <a16:creationId xmlns:a16="http://schemas.microsoft.com/office/drawing/2014/main" id="{8234B3FE-98DC-ACBE-47AE-155A224B4918}"/>
              </a:ext>
            </a:extLst>
          </p:cNvPr>
          <p:cNvPicPr>
            <a:picLocks noChangeAspect="1"/>
          </p:cNvPicPr>
          <p:nvPr/>
        </p:nvPicPr>
        <p:blipFill>
          <a:blip r:embed="rId5"/>
          <a:stretch>
            <a:fillRect/>
          </a:stretch>
        </p:blipFill>
        <p:spPr>
          <a:xfrm>
            <a:off x="1216187" y="2471591"/>
            <a:ext cx="3581400" cy="1304925"/>
          </a:xfrm>
          <a:prstGeom prst="rect">
            <a:avLst/>
          </a:prstGeom>
        </p:spPr>
      </p:pic>
      <p:sp>
        <p:nvSpPr>
          <p:cNvPr id="14" name="CasellaDiTesto 13">
            <a:extLst>
              <a:ext uri="{FF2B5EF4-FFF2-40B4-BE49-F238E27FC236}">
                <a16:creationId xmlns:a16="http://schemas.microsoft.com/office/drawing/2014/main" id="{3D16E289-FC3A-2A2F-83BE-C91065B4A010}"/>
              </a:ext>
            </a:extLst>
          </p:cNvPr>
          <p:cNvSpPr txBox="1"/>
          <p:nvPr/>
        </p:nvSpPr>
        <p:spPr>
          <a:xfrm>
            <a:off x="4480346" y="3022555"/>
            <a:ext cx="6932644" cy="369332"/>
          </a:xfrm>
          <a:prstGeom prst="rect">
            <a:avLst/>
          </a:prstGeom>
          <a:noFill/>
        </p:spPr>
        <p:txBody>
          <a:bodyPr wrap="square">
            <a:spAutoFit/>
          </a:bodyPr>
          <a:lstStyle/>
          <a:p>
            <a:r>
              <a:rPr lang="it-IT" b="0" i="1" dirty="0" err="1">
                <a:solidFill>
                  <a:srgbClr val="171717"/>
                </a:solidFill>
                <a:effectLst/>
                <a:latin typeface="Segoe UI" panose="020B0502040204020203" pitchFamily="34" charset="0"/>
              </a:rPr>
              <a:t>addition</a:t>
            </a:r>
            <a:r>
              <a:rPr lang="it-IT" b="0" i="1" dirty="0">
                <a:solidFill>
                  <a:srgbClr val="171717"/>
                </a:solidFill>
                <a:effectLst/>
                <a:latin typeface="Segoe UI" panose="020B0502040204020203" pitchFamily="34" charset="0"/>
              </a:rPr>
              <a:t> </a:t>
            </a:r>
            <a:r>
              <a:rPr lang="it-IT" b="0" i="1" dirty="0" err="1">
                <a:solidFill>
                  <a:srgbClr val="171717"/>
                </a:solidFill>
                <a:effectLst/>
                <a:latin typeface="Segoe UI" panose="020B0502040204020203" pitchFamily="34" charset="0"/>
              </a:rPr>
              <a:t>assignment</a:t>
            </a:r>
            <a:r>
              <a:rPr lang="it-IT" b="0" i="0" dirty="0">
                <a:solidFill>
                  <a:srgbClr val="171717"/>
                </a:solidFill>
                <a:effectLst/>
                <a:latin typeface="Segoe UI" panose="020B0502040204020203" pitchFamily="34" charset="0"/>
              </a:rPr>
              <a:t> operator</a:t>
            </a:r>
            <a:endParaRPr lang="it-IT" dirty="0"/>
          </a:p>
        </p:txBody>
      </p:sp>
      <p:sp>
        <p:nvSpPr>
          <p:cNvPr id="15" name="Freccia a destra 14">
            <a:extLst>
              <a:ext uri="{FF2B5EF4-FFF2-40B4-BE49-F238E27FC236}">
                <a16:creationId xmlns:a16="http://schemas.microsoft.com/office/drawing/2014/main" id="{4BEFD448-41D9-05B4-39C1-EF2DEC001D5E}"/>
              </a:ext>
            </a:extLst>
          </p:cNvPr>
          <p:cNvSpPr/>
          <p:nvPr/>
        </p:nvSpPr>
        <p:spPr>
          <a:xfrm rot="12082903">
            <a:off x="3402853" y="2296670"/>
            <a:ext cx="1941324" cy="4115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8268675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246C1607-021F-22D3-D3F5-3C5B3AE19DB2}"/>
              </a:ext>
            </a:extLst>
          </p:cNvPr>
          <p:cNvSpPr>
            <a:spLocks noGrp="1"/>
          </p:cNvSpPr>
          <p:nvPr>
            <p:ph type="sldNum" sz="quarter" idx="10"/>
          </p:nvPr>
        </p:nvSpPr>
        <p:spPr/>
        <p:txBody>
          <a:bodyPr/>
          <a:lstStyle/>
          <a:p>
            <a:fld id="{B8F748B3-784D-EA49-993B-E47894751A15}" type="slidenum">
              <a:rPr lang="it-IT" smtClean="0"/>
              <a:t>103</a:t>
            </a:fld>
            <a:endParaRPr lang="it-IT"/>
          </a:p>
        </p:txBody>
      </p:sp>
    </p:spTree>
    <p:extLst>
      <p:ext uri="{BB962C8B-B14F-4D97-AF65-F5344CB8AC3E}">
        <p14:creationId xmlns:p14="http://schemas.microsoft.com/office/powerpoint/2010/main" val="4127838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113905" y="1557754"/>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sp>
        <p:nvSpPr>
          <p:cNvPr id="3" name="CasellaDiTesto 2">
            <a:extLst>
              <a:ext uri="{FF2B5EF4-FFF2-40B4-BE49-F238E27FC236}">
                <a16:creationId xmlns:a16="http://schemas.microsoft.com/office/drawing/2014/main" id="{5513EA2B-F9F2-F04A-ABFD-700A435A1FFE}"/>
              </a:ext>
            </a:extLst>
          </p:cNvPr>
          <p:cNvSpPr txBox="1"/>
          <p:nvPr/>
        </p:nvSpPr>
        <p:spPr>
          <a:xfrm>
            <a:off x="1113905" y="2244769"/>
            <a:ext cx="11058412" cy="2862322"/>
          </a:xfrm>
          <a:prstGeom prst="rect">
            <a:avLst/>
          </a:prstGeom>
          <a:noFill/>
        </p:spPr>
        <p:txBody>
          <a:bodyPr wrap="none" rtlCol="0">
            <a:spAutoFit/>
          </a:bodyPr>
          <a:lstStyle/>
          <a:p>
            <a:r>
              <a:rPr lang="it-IT" dirty="0"/>
              <a:t>Il ciclo di vita di una entità denominata classe è costituita da:</a:t>
            </a:r>
          </a:p>
          <a:p>
            <a:endParaRPr lang="it-IT" dirty="0"/>
          </a:p>
          <a:p>
            <a:pPr marL="285750" indent="-285750">
              <a:buFont typeface="Wingdings" panose="05000000000000000000" pitchFamily="2" charset="2"/>
              <a:buChar char="v"/>
            </a:pPr>
            <a:r>
              <a:rPr lang="it-IT" dirty="0"/>
              <a:t>Una fase di istanza con la parola riservata </a:t>
            </a:r>
            <a:r>
              <a:rPr lang="it-IT" dirty="0" err="1"/>
              <a:t>newù</a:t>
            </a:r>
            <a:endParaRPr lang="it-IT" dirty="0"/>
          </a:p>
          <a:p>
            <a:pPr marL="285750" indent="-285750">
              <a:buFont typeface="Wingdings" panose="05000000000000000000" pitchFamily="2" charset="2"/>
              <a:buChar char="v"/>
            </a:pPr>
            <a:r>
              <a:rPr lang="it-IT" dirty="0"/>
              <a:t>Istanziando la classe con la notazione dot si accede a tutti i membri (</a:t>
            </a:r>
            <a:r>
              <a:rPr lang="it-IT" dirty="0" err="1"/>
              <a:t>properties</a:t>
            </a:r>
            <a:r>
              <a:rPr lang="it-IT" dirty="0"/>
              <a:t>, fields, metodi) dichiarati</a:t>
            </a:r>
          </a:p>
          <a:p>
            <a:pPr marL="285750" indent="-285750">
              <a:buFont typeface="Wingdings" panose="05000000000000000000" pitchFamily="2" charset="2"/>
              <a:buChar char="v"/>
            </a:pPr>
            <a:r>
              <a:rPr lang="it-IT" dirty="0"/>
              <a:t>con modificatore public</a:t>
            </a:r>
          </a:p>
          <a:p>
            <a:pPr marL="285750" indent="-285750">
              <a:buFont typeface="Wingdings" panose="05000000000000000000" pitchFamily="2" charset="2"/>
              <a:buChar char="v"/>
            </a:pPr>
            <a:r>
              <a:rPr lang="it-IT" dirty="0"/>
              <a:t>Quando si vuole distruggere il riferimento a quella classe si assegna al tipo dichiarato la parola riservata </a:t>
            </a:r>
            <a:r>
              <a:rPr lang="it-IT" dirty="0" err="1"/>
              <a:t>null</a:t>
            </a:r>
            <a:endParaRPr lang="it-IT" dirty="0"/>
          </a:p>
          <a:p>
            <a:r>
              <a:rPr lang="it-IT" dirty="0"/>
              <a:t>      (ci sono altre modalità per distruggere un riferimento, ma per il momento utilizziamo questa tecnica)</a:t>
            </a:r>
          </a:p>
          <a:p>
            <a:pPr marL="285750" indent="-285750">
              <a:buFont typeface="Wingdings" panose="05000000000000000000" pitchFamily="2" charset="2"/>
              <a:buChar char="v"/>
            </a:pPr>
            <a:r>
              <a:rPr lang="it-IT" dirty="0"/>
              <a:t>Si può accedere a tutti i membri (</a:t>
            </a:r>
            <a:r>
              <a:rPr lang="it-IT" dirty="0" err="1"/>
              <a:t>properties</a:t>
            </a:r>
            <a:r>
              <a:rPr lang="it-IT" dirty="0"/>
              <a:t>, fields e metodi) dichiarati come pubblici anche quando  quest’ultimi</a:t>
            </a:r>
          </a:p>
          <a:p>
            <a:r>
              <a:rPr lang="it-IT" dirty="0"/>
              <a:t>      vengono dichiarati statici. Di qui la classe diviene statica e per cui non c’è bisogno di effettuare l’operazione di</a:t>
            </a:r>
          </a:p>
          <a:p>
            <a:r>
              <a:rPr lang="it-IT" dirty="0"/>
              <a:t>      istanza in quanto quella classe è già «</a:t>
            </a:r>
            <a:r>
              <a:rPr lang="it-IT" dirty="0" err="1"/>
              <a:t>autoistanziata</a:t>
            </a:r>
            <a:r>
              <a:rPr lang="it-IT" dirty="0"/>
              <a:t>»</a:t>
            </a:r>
          </a:p>
        </p:txBody>
      </p:sp>
    </p:spTree>
    <p:extLst>
      <p:ext uri="{BB962C8B-B14F-4D97-AF65-F5344CB8AC3E}">
        <p14:creationId xmlns:p14="http://schemas.microsoft.com/office/powerpoint/2010/main" val="3287045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113905" y="1557754"/>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pic>
        <p:nvPicPr>
          <p:cNvPr id="7" name="Immagine 6">
            <a:extLst>
              <a:ext uri="{FF2B5EF4-FFF2-40B4-BE49-F238E27FC236}">
                <a16:creationId xmlns:a16="http://schemas.microsoft.com/office/drawing/2014/main" id="{07CC4571-AB3B-D5C3-2490-1566699CA4ED}"/>
              </a:ext>
            </a:extLst>
          </p:cNvPr>
          <p:cNvPicPr>
            <a:picLocks noChangeAspect="1"/>
          </p:cNvPicPr>
          <p:nvPr/>
        </p:nvPicPr>
        <p:blipFill>
          <a:blip r:embed="rId4"/>
          <a:stretch>
            <a:fillRect/>
          </a:stretch>
        </p:blipFill>
        <p:spPr>
          <a:xfrm>
            <a:off x="709907" y="2306938"/>
            <a:ext cx="4035483" cy="2559087"/>
          </a:xfrm>
          <a:prstGeom prst="rect">
            <a:avLst/>
          </a:prstGeom>
        </p:spPr>
      </p:pic>
      <p:sp>
        <p:nvSpPr>
          <p:cNvPr id="8" name="CasellaDiTesto 7">
            <a:extLst>
              <a:ext uri="{FF2B5EF4-FFF2-40B4-BE49-F238E27FC236}">
                <a16:creationId xmlns:a16="http://schemas.microsoft.com/office/drawing/2014/main" id="{59098F96-E886-269E-2CD7-1203EAEA7EDE}"/>
              </a:ext>
            </a:extLst>
          </p:cNvPr>
          <p:cNvSpPr txBox="1"/>
          <p:nvPr/>
        </p:nvSpPr>
        <p:spPr>
          <a:xfrm>
            <a:off x="5155832" y="2171168"/>
            <a:ext cx="6684715" cy="4524315"/>
          </a:xfrm>
          <a:prstGeom prst="rect">
            <a:avLst/>
          </a:prstGeom>
          <a:noFill/>
        </p:spPr>
        <p:txBody>
          <a:bodyPr wrap="none" rtlCol="0">
            <a:spAutoFit/>
          </a:bodyPr>
          <a:lstStyle/>
          <a:p>
            <a:r>
              <a:rPr lang="it-IT" dirty="0"/>
              <a:t>Prendendo come punto di riferimento la slides nona, ho </a:t>
            </a:r>
          </a:p>
          <a:p>
            <a:r>
              <a:rPr lang="it-IT" dirty="0"/>
              <a:t>creato in un progetto Console una classe dal nome «</a:t>
            </a:r>
            <a:r>
              <a:rPr lang="it-IT" dirty="0" err="1"/>
              <a:t>SchoolClass</a:t>
            </a:r>
            <a:r>
              <a:rPr lang="it-IT" dirty="0"/>
              <a:t>»</a:t>
            </a:r>
          </a:p>
          <a:p>
            <a:endParaRPr lang="it-IT" dirty="0"/>
          </a:p>
          <a:p>
            <a:pPr marL="285750" indent="-285750">
              <a:buFont typeface="Wingdings" panose="05000000000000000000" pitchFamily="2" charset="2"/>
              <a:buChar char="v"/>
            </a:pPr>
            <a:r>
              <a:rPr lang="it-IT" dirty="0"/>
              <a:t>I membri che non hanno {</a:t>
            </a:r>
            <a:r>
              <a:rPr lang="it-IT" dirty="0" err="1"/>
              <a:t>get</a:t>
            </a:r>
            <a:r>
              <a:rPr lang="it-IT" dirty="0"/>
              <a:t>; set} si definiscono campi e non </a:t>
            </a:r>
          </a:p>
          <a:p>
            <a:r>
              <a:rPr lang="it-IT" dirty="0" err="1"/>
              <a:t>properties</a:t>
            </a:r>
            <a:r>
              <a:rPr lang="it-IT" dirty="0"/>
              <a:t> di quella classe. E’ una specificità del linguaggio C#</a:t>
            </a:r>
          </a:p>
          <a:p>
            <a:pPr marL="285750" indent="-285750">
              <a:buFont typeface="Wingdings" panose="05000000000000000000" pitchFamily="2" charset="2"/>
              <a:buChar char="v"/>
            </a:pPr>
            <a:r>
              <a:rPr lang="it-IT" dirty="0"/>
              <a:t>C’è un metodo statico </a:t>
            </a:r>
            <a:r>
              <a:rPr lang="it-IT" dirty="0" err="1"/>
              <a:t>void</a:t>
            </a:r>
            <a:r>
              <a:rPr lang="it-IT" dirty="0"/>
              <a:t> (membro non di istanza)</a:t>
            </a:r>
          </a:p>
          <a:p>
            <a:pPr marL="285750" indent="-285750">
              <a:buFont typeface="Wingdings" panose="05000000000000000000" pitchFamily="2" charset="2"/>
              <a:buChar char="v"/>
            </a:pPr>
            <a:r>
              <a:rPr lang="it-IT" dirty="0"/>
              <a:t>Anche i campi dichiarati sono statici e per cui l’accesso ad esso</a:t>
            </a:r>
          </a:p>
          <a:p>
            <a:r>
              <a:rPr lang="it-IT" dirty="0"/>
              <a:t>     avviene mediante </a:t>
            </a:r>
            <a:r>
              <a:rPr lang="it-IT" dirty="0" err="1"/>
              <a:t>NomeClasse</a:t>
            </a:r>
            <a:r>
              <a:rPr lang="it-IT" dirty="0"/>
              <a:t>.&lt;</a:t>
            </a:r>
            <a:r>
              <a:rPr lang="it-IT" dirty="0" err="1"/>
              <a:t>nomecampo</a:t>
            </a:r>
            <a:r>
              <a:rPr lang="it-IT" dirty="0"/>
              <a:t>&gt;</a:t>
            </a:r>
          </a:p>
          <a:p>
            <a:pPr marL="285750" indent="-285750">
              <a:buFont typeface="Wingdings" panose="05000000000000000000" pitchFamily="2" charset="2"/>
              <a:buChar char="v"/>
            </a:pPr>
            <a:r>
              <a:rPr lang="it-IT" dirty="0"/>
              <a:t>Non c’è bisogno di istanziare la classe «</a:t>
            </a:r>
            <a:r>
              <a:rPr lang="it-IT" dirty="0" err="1"/>
              <a:t>SchoolClass</a:t>
            </a:r>
            <a:r>
              <a:rPr lang="it-IT" dirty="0"/>
              <a:t>» per accedere</a:t>
            </a:r>
          </a:p>
          <a:p>
            <a:r>
              <a:rPr lang="it-IT" dirty="0"/>
              <a:t>     a tali membri perché tutti i membri sono stati dichiarati con </a:t>
            </a:r>
            <a:r>
              <a:rPr lang="it-IT" dirty="0" err="1"/>
              <a:t>modifi</a:t>
            </a:r>
            <a:endParaRPr lang="it-IT" dirty="0"/>
          </a:p>
          <a:p>
            <a:r>
              <a:rPr lang="it-IT" dirty="0"/>
              <a:t>     </a:t>
            </a:r>
            <a:r>
              <a:rPr lang="it-IT" dirty="0" err="1"/>
              <a:t>catore</a:t>
            </a:r>
            <a:r>
              <a:rPr lang="it-IT" dirty="0"/>
              <a:t> statici.</a:t>
            </a:r>
          </a:p>
          <a:p>
            <a:pPr marL="285750" indent="-285750">
              <a:buFont typeface="Wingdings" panose="05000000000000000000" pitchFamily="2" charset="2"/>
              <a:buChar char="v"/>
            </a:pPr>
            <a:r>
              <a:rPr lang="it-IT" dirty="0"/>
              <a:t>I membri non sono visibili in quanto di default mancando il </a:t>
            </a:r>
            <a:r>
              <a:rPr lang="it-IT" dirty="0" err="1"/>
              <a:t>modifi</a:t>
            </a:r>
            <a:endParaRPr lang="it-IT" dirty="0"/>
          </a:p>
          <a:p>
            <a:r>
              <a:rPr lang="it-IT" dirty="0"/>
              <a:t>      </a:t>
            </a:r>
            <a:r>
              <a:rPr lang="it-IT" dirty="0" err="1"/>
              <a:t>catore</a:t>
            </a:r>
            <a:r>
              <a:rPr lang="it-IT" dirty="0"/>
              <a:t> public sono di private </a:t>
            </a:r>
          </a:p>
          <a:p>
            <a:endParaRPr lang="it-IT" dirty="0"/>
          </a:p>
          <a:p>
            <a:endParaRPr lang="it-IT" dirty="0"/>
          </a:p>
          <a:p>
            <a:endParaRPr lang="it-IT" dirty="0"/>
          </a:p>
        </p:txBody>
      </p:sp>
    </p:spTree>
    <p:extLst>
      <p:ext uri="{BB962C8B-B14F-4D97-AF65-F5344CB8AC3E}">
        <p14:creationId xmlns:p14="http://schemas.microsoft.com/office/powerpoint/2010/main" val="3093792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082804" y="1475219"/>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pic>
        <p:nvPicPr>
          <p:cNvPr id="9" name="Immagine 8">
            <a:extLst>
              <a:ext uri="{FF2B5EF4-FFF2-40B4-BE49-F238E27FC236}">
                <a16:creationId xmlns:a16="http://schemas.microsoft.com/office/drawing/2014/main" id="{E0B13769-2A0A-1AA6-0E4D-56442E92F8AE}"/>
              </a:ext>
            </a:extLst>
          </p:cNvPr>
          <p:cNvPicPr>
            <a:picLocks noChangeAspect="1"/>
          </p:cNvPicPr>
          <p:nvPr/>
        </p:nvPicPr>
        <p:blipFill>
          <a:blip r:embed="rId4"/>
          <a:stretch>
            <a:fillRect/>
          </a:stretch>
        </p:blipFill>
        <p:spPr>
          <a:xfrm>
            <a:off x="1216187" y="2260902"/>
            <a:ext cx="3617070" cy="1313985"/>
          </a:xfrm>
          <a:prstGeom prst="rect">
            <a:avLst/>
          </a:prstGeom>
        </p:spPr>
      </p:pic>
      <p:sp>
        <p:nvSpPr>
          <p:cNvPr id="10" name="CasellaDiTesto 9">
            <a:extLst>
              <a:ext uri="{FF2B5EF4-FFF2-40B4-BE49-F238E27FC236}">
                <a16:creationId xmlns:a16="http://schemas.microsoft.com/office/drawing/2014/main" id="{830D797A-F397-8D68-3F43-7A90B7EC5B10}"/>
              </a:ext>
            </a:extLst>
          </p:cNvPr>
          <p:cNvSpPr txBox="1"/>
          <p:nvPr/>
        </p:nvSpPr>
        <p:spPr>
          <a:xfrm>
            <a:off x="6446125" y="2260902"/>
            <a:ext cx="5413213" cy="1200329"/>
          </a:xfrm>
          <a:prstGeom prst="rect">
            <a:avLst/>
          </a:prstGeom>
          <a:noFill/>
        </p:spPr>
        <p:txBody>
          <a:bodyPr wrap="none" rtlCol="0">
            <a:spAutoFit/>
          </a:bodyPr>
          <a:lstStyle/>
          <a:p>
            <a:r>
              <a:rPr lang="it-IT" dirty="0"/>
              <a:t>Per l’osservazione fatta nella slide precedente, tutti i</a:t>
            </a:r>
          </a:p>
          <a:p>
            <a:r>
              <a:rPr lang="it-IT" dirty="0"/>
              <a:t>membri dichiarati di quella classe non sono visibili dopo</a:t>
            </a:r>
          </a:p>
          <a:p>
            <a:r>
              <a:rPr lang="it-IT" dirty="0"/>
              <a:t>la nomenclatura dot</a:t>
            </a:r>
            <a:r>
              <a:rPr lang="it-IT" b="1" dirty="0"/>
              <a:t>. Se si dovesse aggiungere il </a:t>
            </a:r>
            <a:r>
              <a:rPr lang="it-IT" b="1" dirty="0" err="1"/>
              <a:t>modifi</a:t>
            </a:r>
            <a:r>
              <a:rPr lang="it-IT" b="1" dirty="0"/>
              <a:t>-</a:t>
            </a:r>
          </a:p>
          <a:p>
            <a:r>
              <a:rPr lang="it-IT" b="1" dirty="0" err="1"/>
              <a:t>catore</a:t>
            </a:r>
            <a:r>
              <a:rPr lang="it-IT" b="1" dirty="0"/>
              <a:t> public essi diventano pubblici e per cui visibili</a:t>
            </a:r>
          </a:p>
        </p:txBody>
      </p:sp>
      <p:pic>
        <p:nvPicPr>
          <p:cNvPr id="12" name="Immagine 11">
            <a:extLst>
              <a:ext uri="{FF2B5EF4-FFF2-40B4-BE49-F238E27FC236}">
                <a16:creationId xmlns:a16="http://schemas.microsoft.com/office/drawing/2014/main" id="{25D6202C-9822-01C4-F438-5E82AAD8ACFB}"/>
              </a:ext>
            </a:extLst>
          </p:cNvPr>
          <p:cNvPicPr>
            <a:picLocks noChangeAspect="1"/>
          </p:cNvPicPr>
          <p:nvPr/>
        </p:nvPicPr>
        <p:blipFill>
          <a:blip r:embed="rId5"/>
          <a:stretch>
            <a:fillRect/>
          </a:stretch>
        </p:blipFill>
        <p:spPr>
          <a:xfrm>
            <a:off x="3582893" y="3554034"/>
            <a:ext cx="3198619" cy="2203493"/>
          </a:xfrm>
          <a:prstGeom prst="rect">
            <a:avLst/>
          </a:prstGeom>
        </p:spPr>
      </p:pic>
      <p:pic>
        <p:nvPicPr>
          <p:cNvPr id="14" name="Immagine 13">
            <a:extLst>
              <a:ext uri="{FF2B5EF4-FFF2-40B4-BE49-F238E27FC236}">
                <a16:creationId xmlns:a16="http://schemas.microsoft.com/office/drawing/2014/main" id="{A819AEBD-75E7-DCA4-23A2-4CD6C379F1F3}"/>
              </a:ext>
            </a:extLst>
          </p:cNvPr>
          <p:cNvPicPr>
            <a:picLocks noChangeAspect="1"/>
          </p:cNvPicPr>
          <p:nvPr/>
        </p:nvPicPr>
        <p:blipFill>
          <a:blip r:embed="rId6"/>
          <a:stretch>
            <a:fillRect/>
          </a:stretch>
        </p:blipFill>
        <p:spPr>
          <a:xfrm>
            <a:off x="7301934" y="3711471"/>
            <a:ext cx="4588504" cy="2213105"/>
          </a:xfrm>
          <a:prstGeom prst="rect">
            <a:avLst/>
          </a:prstGeom>
        </p:spPr>
      </p:pic>
    </p:spTree>
    <p:extLst>
      <p:ext uri="{BB962C8B-B14F-4D97-AF65-F5344CB8AC3E}">
        <p14:creationId xmlns:p14="http://schemas.microsoft.com/office/powerpoint/2010/main" val="4074921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113905" y="1557754"/>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pic>
        <p:nvPicPr>
          <p:cNvPr id="7" name="Immagine 6">
            <a:extLst>
              <a:ext uri="{FF2B5EF4-FFF2-40B4-BE49-F238E27FC236}">
                <a16:creationId xmlns:a16="http://schemas.microsoft.com/office/drawing/2014/main" id="{36F5F498-3A4F-ADC3-A76D-7E3E460B2136}"/>
              </a:ext>
            </a:extLst>
          </p:cNvPr>
          <p:cNvPicPr>
            <a:picLocks noChangeAspect="1"/>
          </p:cNvPicPr>
          <p:nvPr/>
        </p:nvPicPr>
        <p:blipFill>
          <a:blip r:embed="rId4"/>
          <a:stretch>
            <a:fillRect/>
          </a:stretch>
        </p:blipFill>
        <p:spPr>
          <a:xfrm>
            <a:off x="1181326" y="2234862"/>
            <a:ext cx="10591800" cy="1619250"/>
          </a:xfrm>
          <a:prstGeom prst="rect">
            <a:avLst/>
          </a:prstGeom>
        </p:spPr>
      </p:pic>
      <p:pic>
        <p:nvPicPr>
          <p:cNvPr id="9" name="Immagine 8">
            <a:extLst>
              <a:ext uri="{FF2B5EF4-FFF2-40B4-BE49-F238E27FC236}">
                <a16:creationId xmlns:a16="http://schemas.microsoft.com/office/drawing/2014/main" id="{87C7412C-D7FD-91D9-18E0-832BD7E9403E}"/>
              </a:ext>
            </a:extLst>
          </p:cNvPr>
          <p:cNvPicPr>
            <a:picLocks noChangeAspect="1"/>
          </p:cNvPicPr>
          <p:nvPr/>
        </p:nvPicPr>
        <p:blipFill>
          <a:blip r:embed="rId5"/>
          <a:stretch>
            <a:fillRect/>
          </a:stretch>
        </p:blipFill>
        <p:spPr>
          <a:xfrm>
            <a:off x="2256491" y="3850311"/>
            <a:ext cx="3267231" cy="1614730"/>
          </a:xfrm>
          <a:prstGeom prst="rect">
            <a:avLst/>
          </a:prstGeom>
        </p:spPr>
      </p:pic>
      <p:sp>
        <p:nvSpPr>
          <p:cNvPr id="10" name="CasellaDiTesto 9">
            <a:extLst>
              <a:ext uri="{FF2B5EF4-FFF2-40B4-BE49-F238E27FC236}">
                <a16:creationId xmlns:a16="http://schemas.microsoft.com/office/drawing/2014/main" id="{BA984B20-3755-C394-5C1A-E897A52859E9}"/>
              </a:ext>
            </a:extLst>
          </p:cNvPr>
          <p:cNvSpPr txBox="1"/>
          <p:nvPr/>
        </p:nvSpPr>
        <p:spPr>
          <a:xfrm>
            <a:off x="6096000" y="4059412"/>
            <a:ext cx="5514266" cy="1200329"/>
          </a:xfrm>
          <a:prstGeom prst="rect">
            <a:avLst/>
          </a:prstGeom>
          <a:noFill/>
        </p:spPr>
        <p:txBody>
          <a:bodyPr wrap="none" rtlCol="0">
            <a:spAutoFit/>
          </a:bodyPr>
          <a:lstStyle/>
          <a:p>
            <a:r>
              <a:rPr lang="it-IT" dirty="0"/>
              <a:t>La modifica di stato di un membro denominato fields</a:t>
            </a:r>
          </a:p>
          <a:p>
            <a:r>
              <a:rPr lang="it-IT" dirty="0"/>
              <a:t>avviene </a:t>
            </a:r>
            <a:r>
              <a:rPr lang="it-IT" b="1" dirty="0"/>
              <a:t>con una istruzione di assegnazione</a:t>
            </a:r>
          </a:p>
          <a:p>
            <a:r>
              <a:rPr lang="it-IT" dirty="0"/>
              <a:t>Si invoca un metodo al fine di visualizzare le informazioni</a:t>
            </a:r>
          </a:p>
          <a:p>
            <a:r>
              <a:rPr lang="it-IT" dirty="0"/>
              <a:t>assegnate ai campi </a:t>
            </a:r>
            <a:r>
              <a:rPr lang="it-IT" b="1" dirty="0"/>
              <a:t>con la nomenclatura </a:t>
            </a:r>
            <a:r>
              <a:rPr lang="it-IT" b="1" dirty="0" err="1"/>
              <a:t>nomemetodo</a:t>
            </a:r>
            <a:r>
              <a:rPr lang="it-IT" b="1" dirty="0"/>
              <a:t>()</a:t>
            </a:r>
          </a:p>
        </p:txBody>
      </p:sp>
    </p:spTree>
    <p:extLst>
      <p:ext uri="{BB962C8B-B14F-4D97-AF65-F5344CB8AC3E}">
        <p14:creationId xmlns:p14="http://schemas.microsoft.com/office/powerpoint/2010/main" val="2293809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113905" y="1557754"/>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pic>
        <p:nvPicPr>
          <p:cNvPr id="7" name="Immagine 6">
            <a:extLst>
              <a:ext uri="{FF2B5EF4-FFF2-40B4-BE49-F238E27FC236}">
                <a16:creationId xmlns:a16="http://schemas.microsoft.com/office/drawing/2014/main" id="{C5926129-6663-0C25-A434-04B658FE599D}"/>
              </a:ext>
            </a:extLst>
          </p:cNvPr>
          <p:cNvPicPr>
            <a:picLocks noChangeAspect="1"/>
          </p:cNvPicPr>
          <p:nvPr/>
        </p:nvPicPr>
        <p:blipFill>
          <a:blip r:embed="rId4"/>
          <a:stretch>
            <a:fillRect/>
          </a:stretch>
        </p:blipFill>
        <p:spPr>
          <a:xfrm>
            <a:off x="1047372" y="2428403"/>
            <a:ext cx="4610856" cy="2729691"/>
          </a:xfrm>
          <a:prstGeom prst="rect">
            <a:avLst/>
          </a:prstGeom>
        </p:spPr>
      </p:pic>
      <p:pic>
        <p:nvPicPr>
          <p:cNvPr id="9" name="Immagine 8">
            <a:extLst>
              <a:ext uri="{FF2B5EF4-FFF2-40B4-BE49-F238E27FC236}">
                <a16:creationId xmlns:a16="http://schemas.microsoft.com/office/drawing/2014/main" id="{6D7FE7B8-FD10-510C-CD93-95E32D054E22}"/>
              </a:ext>
            </a:extLst>
          </p:cNvPr>
          <p:cNvPicPr>
            <a:picLocks noChangeAspect="1"/>
          </p:cNvPicPr>
          <p:nvPr/>
        </p:nvPicPr>
        <p:blipFill>
          <a:blip r:embed="rId5"/>
          <a:stretch>
            <a:fillRect/>
          </a:stretch>
        </p:blipFill>
        <p:spPr>
          <a:xfrm>
            <a:off x="4329404" y="2347524"/>
            <a:ext cx="7155063" cy="1539357"/>
          </a:xfrm>
          <a:prstGeom prst="rect">
            <a:avLst/>
          </a:prstGeom>
        </p:spPr>
      </p:pic>
      <p:sp>
        <p:nvSpPr>
          <p:cNvPr id="10" name="CasellaDiTesto 9">
            <a:extLst>
              <a:ext uri="{FF2B5EF4-FFF2-40B4-BE49-F238E27FC236}">
                <a16:creationId xmlns:a16="http://schemas.microsoft.com/office/drawing/2014/main" id="{8B16673A-9ED4-8239-3701-2F07E93323D3}"/>
              </a:ext>
            </a:extLst>
          </p:cNvPr>
          <p:cNvSpPr txBox="1"/>
          <p:nvPr/>
        </p:nvSpPr>
        <p:spPr>
          <a:xfrm>
            <a:off x="5408263" y="3967760"/>
            <a:ext cx="6170600" cy="1754326"/>
          </a:xfrm>
          <a:prstGeom prst="rect">
            <a:avLst/>
          </a:prstGeom>
          <a:noFill/>
        </p:spPr>
        <p:txBody>
          <a:bodyPr wrap="none" rtlCol="0">
            <a:spAutoFit/>
          </a:bodyPr>
          <a:lstStyle/>
          <a:p>
            <a:r>
              <a:rPr lang="it-IT" b="1" dirty="0"/>
              <a:t>Con questo codice vengono eseguite in modo sequenziale</a:t>
            </a:r>
          </a:p>
          <a:p>
            <a:r>
              <a:rPr lang="it-IT" b="1" dirty="0"/>
              <a:t>le istruzioni di assegnazione per impostare rispettivamente</a:t>
            </a:r>
          </a:p>
          <a:p>
            <a:r>
              <a:rPr lang="it-IT" b="1" dirty="0"/>
              <a:t>un valore per il campo cognome e nome e poi invocato sempre</a:t>
            </a:r>
          </a:p>
          <a:p>
            <a:r>
              <a:rPr lang="it-IT" b="1" dirty="0"/>
              <a:t>Il metodo </a:t>
            </a:r>
            <a:r>
              <a:rPr lang="it-IT" b="1" dirty="0" err="1"/>
              <a:t>AddDepartment</a:t>
            </a:r>
            <a:r>
              <a:rPr lang="it-IT" b="1" dirty="0"/>
              <a:t>()</a:t>
            </a:r>
          </a:p>
          <a:p>
            <a:r>
              <a:rPr lang="it-IT" b="1" dirty="0"/>
              <a:t>I valori precedenti di Rossi e Giovanni vanno persi tra le due</a:t>
            </a:r>
          </a:p>
          <a:p>
            <a:r>
              <a:rPr lang="it-IT" b="1" dirty="0"/>
              <a:t>operazioni di assegnazione</a:t>
            </a:r>
          </a:p>
        </p:txBody>
      </p:sp>
    </p:spTree>
    <p:extLst>
      <p:ext uri="{BB962C8B-B14F-4D97-AF65-F5344CB8AC3E}">
        <p14:creationId xmlns:p14="http://schemas.microsoft.com/office/powerpoint/2010/main" val="2305865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113905" y="1557754"/>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sp>
        <p:nvSpPr>
          <p:cNvPr id="7" name="CasellaDiTesto 6">
            <a:extLst>
              <a:ext uri="{FF2B5EF4-FFF2-40B4-BE49-F238E27FC236}">
                <a16:creationId xmlns:a16="http://schemas.microsoft.com/office/drawing/2014/main" id="{C44BEDB1-B194-CFA5-3CD6-C9E0B0773381}"/>
              </a:ext>
            </a:extLst>
          </p:cNvPr>
          <p:cNvSpPr txBox="1"/>
          <p:nvPr/>
        </p:nvSpPr>
        <p:spPr>
          <a:xfrm>
            <a:off x="1259590" y="2247671"/>
            <a:ext cx="10488384" cy="369332"/>
          </a:xfrm>
          <a:prstGeom prst="rect">
            <a:avLst/>
          </a:prstGeom>
          <a:noFill/>
        </p:spPr>
        <p:txBody>
          <a:bodyPr wrap="none" rtlCol="0">
            <a:spAutoFit/>
          </a:bodyPr>
          <a:lstStyle/>
          <a:p>
            <a:r>
              <a:rPr lang="it-IT" dirty="0"/>
              <a:t>Trasformiamo le dichiarazioni di campi in proprietà, in sostanza l’output a </a:t>
            </a:r>
            <a:r>
              <a:rPr lang="it-IT" dirty="0" err="1"/>
              <a:t>run</a:t>
            </a:r>
            <a:r>
              <a:rPr lang="it-IT" dirty="0"/>
              <a:t>-time non cambia assolutamente</a:t>
            </a:r>
          </a:p>
        </p:txBody>
      </p:sp>
      <p:pic>
        <p:nvPicPr>
          <p:cNvPr id="9" name="Immagine 8">
            <a:extLst>
              <a:ext uri="{FF2B5EF4-FFF2-40B4-BE49-F238E27FC236}">
                <a16:creationId xmlns:a16="http://schemas.microsoft.com/office/drawing/2014/main" id="{DCDEB0AC-6763-CBC9-A39A-9DFC12785C6C}"/>
              </a:ext>
            </a:extLst>
          </p:cNvPr>
          <p:cNvPicPr>
            <a:picLocks noChangeAspect="1"/>
          </p:cNvPicPr>
          <p:nvPr/>
        </p:nvPicPr>
        <p:blipFill>
          <a:blip r:embed="rId4"/>
          <a:stretch>
            <a:fillRect/>
          </a:stretch>
        </p:blipFill>
        <p:spPr>
          <a:xfrm>
            <a:off x="1113905" y="2715304"/>
            <a:ext cx="5244096" cy="2632467"/>
          </a:xfrm>
          <a:prstGeom prst="rect">
            <a:avLst/>
          </a:prstGeom>
        </p:spPr>
      </p:pic>
      <p:pic>
        <p:nvPicPr>
          <p:cNvPr id="10" name="Immagine 9">
            <a:extLst>
              <a:ext uri="{FF2B5EF4-FFF2-40B4-BE49-F238E27FC236}">
                <a16:creationId xmlns:a16="http://schemas.microsoft.com/office/drawing/2014/main" id="{19E57FB1-9410-B39F-427C-4A6595F42C52}"/>
              </a:ext>
            </a:extLst>
          </p:cNvPr>
          <p:cNvPicPr>
            <a:picLocks noChangeAspect="1"/>
          </p:cNvPicPr>
          <p:nvPr/>
        </p:nvPicPr>
        <p:blipFill>
          <a:blip r:embed="rId5"/>
          <a:stretch>
            <a:fillRect/>
          </a:stretch>
        </p:blipFill>
        <p:spPr>
          <a:xfrm>
            <a:off x="6096000" y="3029684"/>
            <a:ext cx="5651974" cy="1215979"/>
          </a:xfrm>
          <a:prstGeom prst="rect">
            <a:avLst/>
          </a:prstGeom>
        </p:spPr>
      </p:pic>
    </p:spTree>
    <p:extLst>
      <p:ext uri="{BB962C8B-B14F-4D97-AF65-F5344CB8AC3E}">
        <p14:creationId xmlns:p14="http://schemas.microsoft.com/office/powerpoint/2010/main" val="1582042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064269" y="1408070"/>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sp>
        <p:nvSpPr>
          <p:cNvPr id="3" name="CasellaDiTesto 2">
            <a:extLst>
              <a:ext uri="{FF2B5EF4-FFF2-40B4-BE49-F238E27FC236}">
                <a16:creationId xmlns:a16="http://schemas.microsoft.com/office/drawing/2014/main" id="{3DDC687D-789A-2164-4E3E-00028A97002E}"/>
              </a:ext>
            </a:extLst>
          </p:cNvPr>
          <p:cNvSpPr txBox="1"/>
          <p:nvPr/>
        </p:nvSpPr>
        <p:spPr>
          <a:xfrm>
            <a:off x="1034006" y="1936557"/>
            <a:ext cx="10207111" cy="1200329"/>
          </a:xfrm>
          <a:prstGeom prst="rect">
            <a:avLst/>
          </a:prstGeom>
          <a:noFill/>
        </p:spPr>
        <p:txBody>
          <a:bodyPr wrap="square" rtlCol="0">
            <a:spAutoFit/>
          </a:bodyPr>
          <a:lstStyle/>
          <a:p>
            <a:r>
              <a:rPr lang="it-IT" dirty="0"/>
              <a:t>Facciamo in modo di modificare la logica di esecuzione del metodo </a:t>
            </a:r>
            <a:r>
              <a:rPr lang="it-IT" dirty="0" err="1"/>
              <a:t>AddDepartment</a:t>
            </a:r>
            <a:r>
              <a:rPr lang="it-IT" dirty="0"/>
              <a:t>() per fare in modo di </a:t>
            </a:r>
          </a:p>
          <a:p>
            <a:r>
              <a:rPr lang="it-IT" dirty="0"/>
              <a:t>salvare tutte le informazioni assegnate a tali proprietà all’interno di una </a:t>
            </a:r>
            <a:r>
              <a:rPr lang="it-IT" dirty="0" err="1"/>
              <a:t>collection</a:t>
            </a:r>
            <a:r>
              <a:rPr lang="it-IT" dirty="0"/>
              <a:t> denominata array.</a:t>
            </a:r>
          </a:p>
          <a:p>
            <a:endParaRPr lang="it-IT" dirty="0"/>
          </a:p>
          <a:p>
            <a:endParaRPr lang="it-IT" dirty="0"/>
          </a:p>
        </p:txBody>
      </p:sp>
      <p:pic>
        <p:nvPicPr>
          <p:cNvPr id="8" name="Immagine 7">
            <a:extLst>
              <a:ext uri="{FF2B5EF4-FFF2-40B4-BE49-F238E27FC236}">
                <a16:creationId xmlns:a16="http://schemas.microsoft.com/office/drawing/2014/main" id="{F95A7159-054F-974E-06BB-919D3CDE56A9}"/>
              </a:ext>
            </a:extLst>
          </p:cNvPr>
          <p:cNvPicPr>
            <a:picLocks noChangeAspect="1"/>
          </p:cNvPicPr>
          <p:nvPr/>
        </p:nvPicPr>
        <p:blipFill>
          <a:blip r:embed="rId4"/>
          <a:stretch>
            <a:fillRect/>
          </a:stretch>
        </p:blipFill>
        <p:spPr>
          <a:xfrm>
            <a:off x="1052225" y="2734623"/>
            <a:ext cx="2910374" cy="1972983"/>
          </a:xfrm>
          <a:prstGeom prst="rect">
            <a:avLst/>
          </a:prstGeom>
        </p:spPr>
      </p:pic>
      <p:pic>
        <p:nvPicPr>
          <p:cNvPr id="10" name="Immagine 9">
            <a:extLst>
              <a:ext uri="{FF2B5EF4-FFF2-40B4-BE49-F238E27FC236}">
                <a16:creationId xmlns:a16="http://schemas.microsoft.com/office/drawing/2014/main" id="{52E2F071-EE5C-1C6C-8EC6-A53D69C25FAB}"/>
              </a:ext>
            </a:extLst>
          </p:cNvPr>
          <p:cNvPicPr>
            <a:picLocks noChangeAspect="1"/>
          </p:cNvPicPr>
          <p:nvPr/>
        </p:nvPicPr>
        <p:blipFill>
          <a:blip r:embed="rId5"/>
          <a:stretch>
            <a:fillRect/>
          </a:stretch>
        </p:blipFill>
        <p:spPr>
          <a:xfrm>
            <a:off x="4097820" y="2722738"/>
            <a:ext cx="2618403" cy="2289142"/>
          </a:xfrm>
          <a:prstGeom prst="rect">
            <a:avLst/>
          </a:prstGeom>
        </p:spPr>
      </p:pic>
      <p:pic>
        <p:nvPicPr>
          <p:cNvPr id="12" name="Immagine 11">
            <a:extLst>
              <a:ext uri="{FF2B5EF4-FFF2-40B4-BE49-F238E27FC236}">
                <a16:creationId xmlns:a16="http://schemas.microsoft.com/office/drawing/2014/main" id="{64574E4A-561E-E261-69A7-17BA8F3469F8}"/>
              </a:ext>
            </a:extLst>
          </p:cNvPr>
          <p:cNvPicPr>
            <a:picLocks noChangeAspect="1"/>
          </p:cNvPicPr>
          <p:nvPr/>
        </p:nvPicPr>
        <p:blipFill>
          <a:blip r:embed="rId6"/>
          <a:stretch>
            <a:fillRect/>
          </a:stretch>
        </p:blipFill>
        <p:spPr>
          <a:xfrm>
            <a:off x="6565658" y="2657522"/>
            <a:ext cx="4540238" cy="1972983"/>
          </a:xfrm>
          <a:prstGeom prst="rect">
            <a:avLst/>
          </a:prstGeom>
        </p:spPr>
      </p:pic>
      <p:pic>
        <p:nvPicPr>
          <p:cNvPr id="14" name="Immagine 13">
            <a:extLst>
              <a:ext uri="{FF2B5EF4-FFF2-40B4-BE49-F238E27FC236}">
                <a16:creationId xmlns:a16="http://schemas.microsoft.com/office/drawing/2014/main" id="{AE80C7DD-010F-E707-D354-B0634C12FD25}"/>
              </a:ext>
            </a:extLst>
          </p:cNvPr>
          <p:cNvPicPr>
            <a:picLocks noChangeAspect="1"/>
          </p:cNvPicPr>
          <p:nvPr/>
        </p:nvPicPr>
        <p:blipFill>
          <a:blip r:embed="rId7"/>
          <a:stretch>
            <a:fillRect/>
          </a:stretch>
        </p:blipFill>
        <p:spPr>
          <a:xfrm>
            <a:off x="6784979" y="4695721"/>
            <a:ext cx="2618403" cy="1536089"/>
          </a:xfrm>
          <a:prstGeom prst="rect">
            <a:avLst/>
          </a:prstGeom>
        </p:spPr>
      </p:pic>
    </p:spTree>
    <p:extLst>
      <p:ext uri="{BB962C8B-B14F-4D97-AF65-F5344CB8AC3E}">
        <p14:creationId xmlns:p14="http://schemas.microsoft.com/office/powerpoint/2010/main" val="3044919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029927" y="1366496"/>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sp>
        <p:nvSpPr>
          <p:cNvPr id="7" name="CasellaDiTesto 6">
            <a:extLst>
              <a:ext uri="{FF2B5EF4-FFF2-40B4-BE49-F238E27FC236}">
                <a16:creationId xmlns:a16="http://schemas.microsoft.com/office/drawing/2014/main" id="{5DF7BA94-9BEE-3306-75A7-B41057022E50}"/>
              </a:ext>
            </a:extLst>
          </p:cNvPr>
          <p:cNvSpPr txBox="1"/>
          <p:nvPr/>
        </p:nvSpPr>
        <p:spPr>
          <a:xfrm>
            <a:off x="1029927" y="1958652"/>
            <a:ext cx="10726641" cy="923330"/>
          </a:xfrm>
          <a:prstGeom prst="rect">
            <a:avLst/>
          </a:prstGeom>
          <a:noFill/>
        </p:spPr>
        <p:txBody>
          <a:bodyPr wrap="square" rtlCol="0">
            <a:spAutoFit/>
          </a:bodyPr>
          <a:lstStyle/>
          <a:p>
            <a:r>
              <a:rPr lang="it-IT" dirty="0"/>
              <a:t>Altro paradigma della programmazione orientata agli oggetti è l’ereditarietà: Questo paradigma in sostanza ci permette di estendere le specializzazioni (o funzionalità o comportamenti) della classe base. E’ rivolto a implementare componenti software riusabili partendo da una entità definita appunto classe base</a:t>
            </a:r>
          </a:p>
        </p:txBody>
      </p:sp>
      <p:pic>
        <p:nvPicPr>
          <p:cNvPr id="8" name="Immagine 7">
            <a:extLst>
              <a:ext uri="{FF2B5EF4-FFF2-40B4-BE49-F238E27FC236}">
                <a16:creationId xmlns:a16="http://schemas.microsoft.com/office/drawing/2014/main" id="{2BEB5479-7FE5-0FF2-FC2C-BA1563E9267C}"/>
              </a:ext>
            </a:extLst>
          </p:cNvPr>
          <p:cNvPicPr>
            <a:picLocks noChangeAspect="1"/>
          </p:cNvPicPr>
          <p:nvPr/>
        </p:nvPicPr>
        <p:blipFill>
          <a:blip r:embed="rId4"/>
          <a:stretch>
            <a:fillRect/>
          </a:stretch>
        </p:blipFill>
        <p:spPr>
          <a:xfrm>
            <a:off x="435432" y="2904103"/>
            <a:ext cx="5753100" cy="1771650"/>
          </a:xfrm>
          <a:prstGeom prst="rect">
            <a:avLst/>
          </a:prstGeom>
        </p:spPr>
      </p:pic>
      <p:sp>
        <p:nvSpPr>
          <p:cNvPr id="9" name="CasellaDiTesto 8">
            <a:extLst>
              <a:ext uri="{FF2B5EF4-FFF2-40B4-BE49-F238E27FC236}">
                <a16:creationId xmlns:a16="http://schemas.microsoft.com/office/drawing/2014/main" id="{1BB4986A-BCCF-4B08-A6A8-00886129999D}"/>
              </a:ext>
            </a:extLst>
          </p:cNvPr>
          <p:cNvSpPr txBox="1"/>
          <p:nvPr/>
        </p:nvSpPr>
        <p:spPr>
          <a:xfrm>
            <a:off x="6235862" y="2904103"/>
            <a:ext cx="5344220" cy="1754326"/>
          </a:xfrm>
          <a:prstGeom prst="rect">
            <a:avLst/>
          </a:prstGeom>
          <a:noFill/>
        </p:spPr>
        <p:txBody>
          <a:bodyPr wrap="none" rtlCol="0">
            <a:spAutoFit/>
          </a:bodyPr>
          <a:lstStyle/>
          <a:p>
            <a:r>
              <a:rPr lang="it-IT" dirty="0"/>
              <a:t>Riprendendo l’esempio precedente se dovessimo</a:t>
            </a:r>
          </a:p>
          <a:p>
            <a:r>
              <a:rPr lang="it-IT" dirty="0"/>
              <a:t>creare una classe rivolta a specializzare diverse </a:t>
            </a:r>
          </a:p>
          <a:p>
            <a:r>
              <a:rPr lang="it-IT" dirty="0"/>
              <a:t>logiche di sviluppo per far interagire l’applicazione</a:t>
            </a:r>
          </a:p>
          <a:p>
            <a:r>
              <a:rPr lang="it-IT" dirty="0"/>
              <a:t>con diverse metodologie di salvataggio dati, potremmo</a:t>
            </a:r>
          </a:p>
          <a:p>
            <a:r>
              <a:rPr lang="it-IT" dirty="0"/>
              <a:t>Invocare il paradigma dell’ereditarietà</a:t>
            </a:r>
          </a:p>
          <a:p>
            <a:r>
              <a:rPr lang="it-IT" dirty="0"/>
              <a:t>La classe School così definita viene detta classe base</a:t>
            </a:r>
          </a:p>
        </p:txBody>
      </p:sp>
      <p:pic>
        <p:nvPicPr>
          <p:cNvPr id="11" name="Immagine 10">
            <a:extLst>
              <a:ext uri="{FF2B5EF4-FFF2-40B4-BE49-F238E27FC236}">
                <a16:creationId xmlns:a16="http://schemas.microsoft.com/office/drawing/2014/main" id="{F376CF89-3897-1074-D0B4-B632FC69DA9E}"/>
              </a:ext>
            </a:extLst>
          </p:cNvPr>
          <p:cNvPicPr>
            <a:picLocks noChangeAspect="1"/>
          </p:cNvPicPr>
          <p:nvPr/>
        </p:nvPicPr>
        <p:blipFill>
          <a:blip r:embed="rId5"/>
          <a:stretch>
            <a:fillRect/>
          </a:stretch>
        </p:blipFill>
        <p:spPr>
          <a:xfrm>
            <a:off x="6393247" y="4675753"/>
            <a:ext cx="4381500" cy="1495425"/>
          </a:xfrm>
          <a:prstGeom prst="rect">
            <a:avLst/>
          </a:prstGeom>
        </p:spPr>
      </p:pic>
    </p:spTree>
    <p:extLst>
      <p:ext uri="{BB962C8B-B14F-4D97-AF65-F5344CB8AC3E}">
        <p14:creationId xmlns:p14="http://schemas.microsoft.com/office/powerpoint/2010/main" val="1177975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113905" y="1557754"/>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pic>
        <p:nvPicPr>
          <p:cNvPr id="7" name="Immagine 6">
            <a:extLst>
              <a:ext uri="{FF2B5EF4-FFF2-40B4-BE49-F238E27FC236}">
                <a16:creationId xmlns:a16="http://schemas.microsoft.com/office/drawing/2014/main" id="{CF5346E9-089B-EA86-C7E4-B2CB6AE21DB1}"/>
              </a:ext>
            </a:extLst>
          </p:cNvPr>
          <p:cNvPicPr>
            <a:picLocks noChangeAspect="1"/>
          </p:cNvPicPr>
          <p:nvPr/>
        </p:nvPicPr>
        <p:blipFill>
          <a:blip r:embed="rId4"/>
          <a:stretch>
            <a:fillRect/>
          </a:stretch>
        </p:blipFill>
        <p:spPr>
          <a:xfrm>
            <a:off x="548854" y="2234862"/>
            <a:ext cx="7324725" cy="2924175"/>
          </a:xfrm>
          <a:prstGeom prst="rect">
            <a:avLst/>
          </a:prstGeom>
        </p:spPr>
      </p:pic>
      <p:sp>
        <p:nvSpPr>
          <p:cNvPr id="8" name="CasellaDiTesto 7">
            <a:extLst>
              <a:ext uri="{FF2B5EF4-FFF2-40B4-BE49-F238E27FC236}">
                <a16:creationId xmlns:a16="http://schemas.microsoft.com/office/drawing/2014/main" id="{4C668DD6-8FB6-C18D-D9D1-990C98740BC1}"/>
              </a:ext>
            </a:extLst>
          </p:cNvPr>
          <p:cNvSpPr txBox="1"/>
          <p:nvPr/>
        </p:nvSpPr>
        <p:spPr>
          <a:xfrm>
            <a:off x="7633266" y="2690336"/>
            <a:ext cx="4009880" cy="1477328"/>
          </a:xfrm>
          <a:prstGeom prst="rect">
            <a:avLst/>
          </a:prstGeom>
          <a:noFill/>
        </p:spPr>
        <p:txBody>
          <a:bodyPr wrap="none" rtlCol="0">
            <a:spAutoFit/>
          </a:bodyPr>
          <a:lstStyle/>
          <a:p>
            <a:r>
              <a:rPr lang="it-IT" dirty="0"/>
              <a:t>La logica implementativa del metodo</a:t>
            </a:r>
          </a:p>
          <a:p>
            <a:r>
              <a:rPr lang="it-IT" dirty="0" err="1"/>
              <a:t>AddDepartment</a:t>
            </a:r>
            <a:r>
              <a:rPr lang="it-IT" dirty="0"/>
              <a:t> prevede la memorizza-</a:t>
            </a:r>
          </a:p>
          <a:p>
            <a:r>
              <a:rPr lang="it-IT" dirty="0"/>
              <a:t>zione delle informazioni in un array,</a:t>
            </a:r>
          </a:p>
          <a:p>
            <a:r>
              <a:rPr lang="it-IT" dirty="0"/>
              <a:t>che di default è preparato per accettare</a:t>
            </a:r>
          </a:p>
          <a:p>
            <a:r>
              <a:rPr lang="it-IT" dirty="0"/>
              <a:t>100 istanze della classe </a:t>
            </a:r>
            <a:r>
              <a:rPr lang="it-IT" dirty="0" err="1"/>
              <a:t>SchoolClass</a:t>
            </a:r>
            <a:endParaRPr lang="it-IT" dirty="0"/>
          </a:p>
        </p:txBody>
      </p:sp>
    </p:spTree>
    <p:extLst>
      <p:ext uri="{BB962C8B-B14F-4D97-AF65-F5344CB8AC3E}">
        <p14:creationId xmlns:p14="http://schemas.microsoft.com/office/powerpoint/2010/main" val="2125492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4B6BC65C-88B0-3DBD-10EE-3EC7DCAEBEF8}"/>
              </a:ext>
            </a:extLst>
          </p:cNvPr>
          <p:cNvSpPr>
            <a:spLocks noGrp="1"/>
          </p:cNvSpPr>
          <p:nvPr>
            <p:ph type="sldNum" sz="quarter" idx="10"/>
          </p:nvPr>
        </p:nvSpPr>
        <p:spPr/>
        <p:txBody>
          <a:bodyPr/>
          <a:lstStyle/>
          <a:p>
            <a:fld id="{B8F748B3-784D-EA49-993B-E47894751A15}" type="slidenum">
              <a:rPr lang="it-IT" smtClean="0"/>
              <a:t>2</a:t>
            </a:fld>
            <a:endParaRPr lang="it-IT"/>
          </a:p>
        </p:txBody>
      </p:sp>
      <p:sp>
        <p:nvSpPr>
          <p:cNvPr id="3" name="CasellaDiTesto 2">
            <a:extLst>
              <a:ext uri="{FF2B5EF4-FFF2-40B4-BE49-F238E27FC236}">
                <a16:creationId xmlns:a16="http://schemas.microsoft.com/office/drawing/2014/main" id="{6B2D1C3B-9852-3D3A-522D-A69A354F5170}"/>
              </a:ext>
            </a:extLst>
          </p:cNvPr>
          <p:cNvSpPr txBox="1"/>
          <p:nvPr/>
        </p:nvSpPr>
        <p:spPr>
          <a:xfrm>
            <a:off x="251925" y="2984251"/>
            <a:ext cx="7854651" cy="584775"/>
          </a:xfrm>
          <a:prstGeom prst="rect">
            <a:avLst/>
          </a:prstGeom>
          <a:noFill/>
        </p:spPr>
        <p:txBody>
          <a:bodyPr wrap="none" rtlCol="0">
            <a:spAutoFit/>
          </a:bodyPr>
          <a:lstStyle/>
          <a:p>
            <a:r>
              <a:rPr lang="it-IT" sz="3200" b="1" dirty="0">
                <a:solidFill>
                  <a:schemeClr val="bg1"/>
                </a:solidFill>
              </a:rPr>
              <a:t>Object </a:t>
            </a:r>
            <a:r>
              <a:rPr lang="it-IT" sz="3200" b="1" dirty="0" err="1">
                <a:solidFill>
                  <a:schemeClr val="bg1"/>
                </a:solidFill>
              </a:rPr>
              <a:t>Oriented</a:t>
            </a:r>
            <a:r>
              <a:rPr lang="it-IT" sz="3200" b="1" dirty="0">
                <a:solidFill>
                  <a:schemeClr val="bg1"/>
                </a:solidFill>
              </a:rPr>
              <a:t> Programming </a:t>
            </a:r>
            <a:r>
              <a:rPr lang="it-IT" sz="3200" b="1" dirty="0" err="1">
                <a:solidFill>
                  <a:schemeClr val="bg1"/>
                </a:solidFill>
              </a:rPr>
              <a:t>Foundamental</a:t>
            </a:r>
            <a:endParaRPr lang="it-IT" sz="3200" b="1" dirty="0">
              <a:solidFill>
                <a:schemeClr val="bg1"/>
              </a:solidFill>
            </a:endParaRPr>
          </a:p>
        </p:txBody>
      </p:sp>
      <p:sp>
        <p:nvSpPr>
          <p:cNvPr id="4" name="CasellaDiTesto 3">
            <a:extLst>
              <a:ext uri="{FF2B5EF4-FFF2-40B4-BE49-F238E27FC236}">
                <a16:creationId xmlns:a16="http://schemas.microsoft.com/office/drawing/2014/main" id="{1B2886D8-4CB7-3B07-B47B-869E9A2F9481}"/>
              </a:ext>
            </a:extLst>
          </p:cNvPr>
          <p:cNvSpPr txBox="1"/>
          <p:nvPr/>
        </p:nvSpPr>
        <p:spPr>
          <a:xfrm>
            <a:off x="9731829" y="2417508"/>
            <a:ext cx="1520890" cy="707886"/>
          </a:xfrm>
          <a:prstGeom prst="rect">
            <a:avLst/>
          </a:prstGeom>
          <a:noFill/>
        </p:spPr>
        <p:txBody>
          <a:bodyPr wrap="square" rtlCol="0">
            <a:spAutoFit/>
          </a:bodyPr>
          <a:lstStyle/>
          <a:p>
            <a:r>
              <a:rPr lang="it-IT" sz="4000" dirty="0"/>
              <a:t>OOP</a:t>
            </a:r>
            <a:r>
              <a:rPr lang="it-IT" sz="2800" dirty="0"/>
              <a:t> </a:t>
            </a:r>
          </a:p>
        </p:txBody>
      </p:sp>
    </p:spTree>
    <p:extLst>
      <p:ext uri="{BB962C8B-B14F-4D97-AF65-F5344CB8AC3E}">
        <p14:creationId xmlns:p14="http://schemas.microsoft.com/office/powerpoint/2010/main" val="1756281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113905" y="1557754"/>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pic>
        <p:nvPicPr>
          <p:cNvPr id="7" name="Immagine 6">
            <a:extLst>
              <a:ext uri="{FF2B5EF4-FFF2-40B4-BE49-F238E27FC236}">
                <a16:creationId xmlns:a16="http://schemas.microsoft.com/office/drawing/2014/main" id="{0FC2EA03-D38B-ECED-0E72-095251B181BE}"/>
              </a:ext>
            </a:extLst>
          </p:cNvPr>
          <p:cNvPicPr>
            <a:picLocks noChangeAspect="1"/>
          </p:cNvPicPr>
          <p:nvPr/>
        </p:nvPicPr>
        <p:blipFill>
          <a:blip r:embed="rId4"/>
          <a:stretch>
            <a:fillRect/>
          </a:stretch>
        </p:blipFill>
        <p:spPr>
          <a:xfrm>
            <a:off x="1113905" y="2386415"/>
            <a:ext cx="3998556" cy="2605120"/>
          </a:xfrm>
          <a:prstGeom prst="rect">
            <a:avLst/>
          </a:prstGeom>
        </p:spPr>
      </p:pic>
      <p:sp>
        <p:nvSpPr>
          <p:cNvPr id="8" name="CasellaDiTesto 7">
            <a:extLst>
              <a:ext uri="{FF2B5EF4-FFF2-40B4-BE49-F238E27FC236}">
                <a16:creationId xmlns:a16="http://schemas.microsoft.com/office/drawing/2014/main" id="{8BF33F79-6023-76DD-1688-F9DE1A911822}"/>
              </a:ext>
            </a:extLst>
          </p:cNvPr>
          <p:cNvSpPr txBox="1"/>
          <p:nvPr/>
        </p:nvSpPr>
        <p:spPr>
          <a:xfrm>
            <a:off x="5290458" y="2234862"/>
            <a:ext cx="5650714" cy="923330"/>
          </a:xfrm>
          <a:prstGeom prst="rect">
            <a:avLst/>
          </a:prstGeom>
          <a:noFill/>
        </p:spPr>
        <p:txBody>
          <a:bodyPr wrap="none" rtlCol="0">
            <a:spAutoFit/>
          </a:bodyPr>
          <a:lstStyle/>
          <a:p>
            <a:r>
              <a:rPr lang="it-IT" dirty="0"/>
              <a:t>Potremmo prevedere nella classe ereditata la possibilità di</a:t>
            </a:r>
          </a:p>
          <a:p>
            <a:r>
              <a:rPr lang="it-IT" dirty="0"/>
              <a:t>creare il metodo </a:t>
            </a:r>
            <a:r>
              <a:rPr lang="it-IT" dirty="0" err="1"/>
              <a:t>AddDepartment</a:t>
            </a:r>
            <a:r>
              <a:rPr lang="it-IT" dirty="0"/>
              <a:t> passando il parametro </a:t>
            </a:r>
          </a:p>
          <a:p>
            <a:r>
              <a:rPr lang="it-IT" b="1" dirty="0" err="1"/>
              <a:t>salvasudisco</a:t>
            </a:r>
            <a:r>
              <a:rPr lang="it-IT" b="1" dirty="0"/>
              <a:t>=false</a:t>
            </a:r>
          </a:p>
        </p:txBody>
      </p:sp>
      <p:pic>
        <p:nvPicPr>
          <p:cNvPr id="10" name="Immagine 9">
            <a:extLst>
              <a:ext uri="{FF2B5EF4-FFF2-40B4-BE49-F238E27FC236}">
                <a16:creationId xmlns:a16="http://schemas.microsoft.com/office/drawing/2014/main" id="{563AB757-6540-6A95-2BC5-82ED7D843F83}"/>
              </a:ext>
            </a:extLst>
          </p:cNvPr>
          <p:cNvPicPr>
            <a:picLocks noChangeAspect="1"/>
          </p:cNvPicPr>
          <p:nvPr/>
        </p:nvPicPr>
        <p:blipFill>
          <a:blip r:embed="rId5"/>
          <a:stretch>
            <a:fillRect/>
          </a:stretch>
        </p:blipFill>
        <p:spPr>
          <a:xfrm>
            <a:off x="6332463" y="3323427"/>
            <a:ext cx="3988137" cy="2248011"/>
          </a:xfrm>
          <a:prstGeom prst="rect">
            <a:avLst/>
          </a:prstGeom>
        </p:spPr>
      </p:pic>
    </p:spTree>
    <p:extLst>
      <p:ext uri="{BB962C8B-B14F-4D97-AF65-F5344CB8AC3E}">
        <p14:creationId xmlns:p14="http://schemas.microsoft.com/office/powerpoint/2010/main" val="3982215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113905" y="1557754"/>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sp>
        <p:nvSpPr>
          <p:cNvPr id="9" name="CasellaDiTesto 8">
            <a:extLst>
              <a:ext uri="{FF2B5EF4-FFF2-40B4-BE49-F238E27FC236}">
                <a16:creationId xmlns:a16="http://schemas.microsoft.com/office/drawing/2014/main" id="{868F6679-6B2B-FE52-F65B-AAFEA378C3B0}"/>
              </a:ext>
            </a:extLst>
          </p:cNvPr>
          <p:cNvSpPr txBox="1"/>
          <p:nvPr/>
        </p:nvSpPr>
        <p:spPr>
          <a:xfrm>
            <a:off x="1113905" y="2383269"/>
            <a:ext cx="10689324" cy="2585323"/>
          </a:xfrm>
          <a:prstGeom prst="rect">
            <a:avLst/>
          </a:prstGeom>
          <a:noFill/>
        </p:spPr>
        <p:txBody>
          <a:bodyPr wrap="square">
            <a:spAutoFit/>
          </a:bodyPr>
          <a:lstStyle/>
          <a:p>
            <a:pPr algn="l">
              <a:buFont typeface="Arial" panose="020B0604020202020204" pitchFamily="34" charset="0"/>
              <a:buChar char="•"/>
            </a:pPr>
            <a:r>
              <a:rPr lang="it-IT" b="1" i="0" dirty="0">
                <a:solidFill>
                  <a:srgbClr val="000000"/>
                </a:solidFill>
                <a:effectLst/>
                <a:latin typeface="Arial" panose="020B0604020202020204" pitchFamily="34" charset="0"/>
              </a:rPr>
              <a:t>L'incapsulamento</a:t>
            </a:r>
            <a:r>
              <a:rPr lang="it-IT" b="0" i="0" dirty="0">
                <a:solidFill>
                  <a:srgbClr val="000000"/>
                </a:solidFill>
                <a:effectLst/>
                <a:latin typeface="Arial" panose="020B0604020202020204" pitchFamily="34" charset="0"/>
              </a:rPr>
              <a:t> è un concetto tramite il quale una </a:t>
            </a:r>
            <a:r>
              <a:rPr lang="it-IT" b="1" i="0" dirty="0">
                <a:solidFill>
                  <a:srgbClr val="000000"/>
                </a:solidFill>
                <a:effectLst/>
                <a:latin typeface="Arial" panose="020B0604020202020204" pitchFamily="34" charset="0"/>
              </a:rPr>
              <a:t>classe</a:t>
            </a:r>
            <a:r>
              <a:rPr lang="it-IT" b="0" i="0" dirty="0">
                <a:solidFill>
                  <a:srgbClr val="000000"/>
                </a:solidFill>
                <a:effectLst/>
                <a:latin typeface="Arial" panose="020B0604020202020204" pitchFamily="34" charset="0"/>
              </a:rPr>
              <a:t> consente di incorporare dati e tutti i metodi (funzioni) che li gestiscono. Ha la possibilità di nascondere questi elementi interni al mondo esterno. Le </a:t>
            </a:r>
            <a:r>
              <a:rPr lang="it-IT" b="1" i="0" dirty="0">
                <a:solidFill>
                  <a:srgbClr val="000000"/>
                </a:solidFill>
                <a:effectLst/>
                <a:latin typeface="Arial" panose="020B0604020202020204" pitchFamily="34" charset="0"/>
              </a:rPr>
              <a:t>classi</a:t>
            </a:r>
            <a:r>
              <a:rPr lang="it-IT" b="0" i="0" dirty="0">
                <a:solidFill>
                  <a:srgbClr val="000000"/>
                </a:solidFill>
                <a:effectLst/>
                <a:latin typeface="Arial" panose="020B0604020202020204" pitchFamily="34" charset="0"/>
              </a:rPr>
              <a:t> hanno dei meccanismi tali da rendere fruibili questi dati senza che l'utente sia a conoscenza di come sono strutturati. Nella maggior parte dei casi, è cosa positiva </a:t>
            </a:r>
            <a:r>
              <a:rPr lang="it-IT" b="0" i="0" u="sng" dirty="0">
                <a:solidFill>
                  <a:srgbClr val="000000"/>
                </a:solidFill>
                <a:effectLst/>
                <a:latin typeface="Arial" panose="020B0604020202020204" pitchFamily="34" charset="0"/>
              </a:rPr>
              <a:t>non rendere pubblici</a:t>
            </a:r>
            <a:r>
              <a:rPr lang="it-IT" b="0" i="0" dirty="0">
                <a:solidFill>
                  <a:srgbClr val="000000"/>
                </a:solidFill>
                <a:effectLst/>
                <a:latin typeface="Arial" panose="020B0604020202020204" pitchFamily="34" charset="0"/>
              </a:rPr>
              <a:t> i dati di una classe </a:t>
            </a:r>
            <a:r>
              <a:rPr lang="it-IT" b="0" i="0" dirty="0" err="1">
                <a:solidFill>
                  <a:srgbClr val="000000"/>
                </a:solidFill>
                <a:effectLst/>
                <a:latin typeface="Arial" panose="020B0604020202020204" pitchFamily="34" charset="0"/>
              </a:rPr>
              <a:t>perchè</a:t>
            </a:r>
            <a:r>
              <a:rPr lang="it-IT" b="0" i="0" dirty="0">
                <a:solidFill>
                  <a:srgbClr val="000000"/>
                </a:solidFill>
                <a:effectLst/>
                <a:latin typeface="Arial" panose="020B0604020202020204" pitchFamily="34" charset="0"/>
              </a:rPr>
              <a:t> un utente (programmatore) deve solamente utilizzarla, non sapere cosa e come i dati sono stati impostati. Il codice del programma non sarà in grado di accedere ai dati della classe. Una classe avrà al suo interno dei metodi (li vedremo più avanti) per renderli disponibili. Cosi facendo, il programmatore della classe potrà modificare liberamente la struttura senza che il codice del programma ne subisca conseguenze.</a:t>
            </a:r>
          </a:p>
        </p:txBody>
      </p:sp>
    </p:spTree>
    <p:extLst>
      <p:ext uri="{BB962C8B-B14F-4D97-AF65-F5344CB8AC3E}">
        <p14:creationId xmlns:p14="http://schemas.microsoft.com/office/powerpoint/2010/main" val="13719109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113905" y="1441640"/>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sp>
        <p:nvSpPr>
          <p:cNvPr id="7" name="CasellaDiTesto 6">
            <a:extLst>
              <a:ext uri="{FF2B5EF4-FFF2-40B4-BE49-F238E27FC236}">
                <a16:creationId xmlns:a16="http://schemas.microsoft.com/office/drawing/2014/main" id="{3BE4985B-6A16-3849-789D-4424EC701A3E}"/>
              </a:ext>
            </a:extLst>
          </p:cNvPr>
          <p:cNvSpPr txBox="1"/>
          <p:nvPr/>
        </p:nvSpPr>
        <p:spPr>
          <a:xfrm>
            <a:off x="1113905" y="2180995"/>
            <a:ext cx="10489941" cy="3139321"/>
          </a:xfrm>
          <a:prstGeom prst="rect">
            <a:avLst/>
          </a:prstGeom>
          <a:noFill/>
        </p:spPr>
        <p:txBody>
          <a:bodyPr wrap="square">
            <a:spAutoFit/>
          </a:bodyPr>
          <a:lstStyle/>
          <a:p>
            <a:r>
              <a:rPr lang="it-IT" b="1" i="0" dirty="0">
                <a:solidFill>
                  <a:srgbClr val="000000"/>
                </a:solidFill>
                <a:effectLst/>
                <a:latin typeface="Arial" panose="020B0604020202020204" pitchFamily="34" charset="0"/>
              </a:rPr>
              <a:t>L'ereditarietà</a:t>
            </a:r>
            <a:r>
              <a:rPr lang="it-IT" b="0" i="0" dirty="0">
                <a:solidFill>
                  <a:srgbClr val="000000"/>
                </a:solidFill>
                <a:effectLst/>
                <a:latin typeface="Arial" panose="020B0604020202020204" pitchFamily="34" charset="0"/>
              </a:rPr>
              <a:t> è il concetto un </a:t>
            </a:r>
            <a:r>
              <a:rPr lang="it-IT" b="0" i="0" dirty="0" err="1">
                <a:solidFill>
                  <a:srgbClr val="000000"/>
                </a:solidFill>
                <a:effectLst/>
                <a:latin typeface="Arial" panose="020B0604020202020204" pitchFamily="34" charset="0"/>
              </a:rPr>
              <a:t>pò</a:t>
            </a:r>
            <a:r>
              <a:rPr lang="it-IT" b="0" i="0" dirty="0">
                <a:solidFill>
                  <a:srgbClr val="000000"/>
                </a:solidFill>
                <a:effectLst/>
                <a:latin typeface="Arial" panose="020B0604020202020204" pitchFamily="34" charset="0"/>
              </a:rPr>
              <a:t> più complesso della programmazione </a:t>
            </a:r>
            <a:r>
              <a:rPr lang="it-IT" b="0" i="0" dirty="0" err="1">
                <a:solidFill>
                  <a:srgbClr val="000000"/>
                </a:solidFill>
                <a:effectLst/>
                <a:latin typeface="Arial" panose="020B0604020202020204" pitchFamily="34" charset="0"/>
              </a:rPr>
              <a:t>orienteta</a:t>
            </a:r>
            <a:r>
              <a:rPr lang="it-IT" b="0" i="0" dirty="0">
                <a:solidFill>
                  <a:srgbClr val="000000"/>
                </a:solidFill>
                <a:effectLst/>
                <a:latin typeface="Arial" panose="020B0604020202020204" pitchFamily="34" charset="0"/>
              </a:rPr>
              <a:t> agli oggetti. E' la possibilità di creare una </a:t>
            </a:r>
            <a:r>
              <a:rPr lang="it-IT" b="1" i="0" dirty="0">
                <a:solidFill>
                  <a:srgbClr val="000000"/>
                </a:solidFill>
                <a:effectLst/>
                <a:latin typeface="Arial" panose="020B0604020202020204" pitchFamily="34" charset="0"/>
              </a:rPr>
              <a:t>classe</a:t>
            </a:r>
            <a:r>
              <a:rPr lang="it-IT" b="0" i="0" dirty="0">
                <a:solidFill>
                  <a:srgbClr val="000000"/>
                </a:solidFill>
                <a:effectLst/>
                <a:latin typeface="Arial" panose="020B0604020202020204" pitchFamily="34" charset="0"/>
              </a:rPr>
              <a:t> che </a:t>
            </a:r>
            <a:r>
              <a:rPr lang="it-IT" b="0" i="0" u="sng" dirty="0">
                <a:solidFill>
                  <a:srgbClr val="000000"/>
                </a:solidFill>
                <a:effectLst/>
                <a:latin typeface="Arial" panose="020B0604020202020204" pitchFamily="34" charset="0"/>
              </a:rPr>
              <a:t>eredita le caratteristiche da un'altra </a:t>
            </a:r>
            <a:r>
              <a:rPr lang="it-IT" b="1" i="0" u="sng" dirty="0">
                <a:solidFill>
                  <a:srgbClr val="000000"/>
                </a:solidFill>
                <a:effectLst/>
                <a:latin typeface="Arial" panose="020B0604020202020204" pitchFamily="34" charset="0"/>
              </a:rPr>
              <a:t>classe</a:t>
            </a:r>
            <a:r>
              <a:rPr lang="it-IT" b="0" i="0" u="sng" dirty="0">
                <a:solidFill>
                  <a:srgbClr val="000000"/>
                </a:solidFill>
                <a:effectLst/>
                <a:latin typeface="Arial" panose="020B0604020202020204" pitchFamily="34" charset="0"/>
              </a:rPr>
              <a:t> espandendone le funzionalità</a:t>
            </a:r>
            <a:r>
              <a:rPr lang="it-IT" b="0" i="0" dirty="0">
                <a:solidFill>
                  <a:srgbClr val="000000"/>
                </a:solidFill>
                <a:effectLst/>
                <a:latin typeface="Arial" panose="020B0604020202020204" pitchFamily="34" charset="0"/>
              </a:rPr>
              <a:t>. Per esempio possiamo creare una classe generale che chiameremo Autoveicoli che raggruppa tutti i veicoli che hanno in comune alcune proprietà e funzionalità. Possiamo creare una classe Autovettura che eredita le proprietà e funzionalità comuni e in più possiamo aggiungere proprietà e funzionalità tipiche di un'autovettura, per esempio marca, modello, motorizzazione ecc... . Abbiamo quindi creato una classe che ha ereditato le funzionalità dalla classe "genitore" e ne abbiamo espanso le funzionalità aggiungendone di nuove non presenti nella classe "genitore". L'ereditarietà è un concetto molto potente che ci consente di creare oggetti (classi) molto complessi e pieni di funzionalità. Avremo modo di parlarne in modo più approfondito quando creeremo classi personalizzate</a:t>
            </a:r>
            <a:endParaRPr lang="it-IT" dirty="0"/>
          </a:p>
        </p:txBody>
      </p:sp>
    </p:spTree>
    <p:extLst>
      <p:ext uri="{BB962C8B-B14F-4D97-AF65-F5344CB8AC3E}">
        <p14:creationId xmlns:p14="http://schemas.microsoft.com/office/powerpoint/2010/main" val="12036435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113905" y="1557754"/>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sp>
        <p:nvSpPr>
          <p:cNvPr id="7" name="CasellaDiTesto 6">
            <a:extLst>
              <a:ext uri="{FF2B5EF4-FFF2-40B4-BE49-F238E27FC236}">
                <a16:creationId xmlns:a16="http://schemas.microsoft.com/office/drawing/2014/main" id="{15945653-2A4E-1D9B-DB70-458E7755D148}"/>
              </a:ext>
            </a:extLst>
          </p:cNvPr>
          <p:cNvSpPr txBox="1"/>
          <p:nvPr/>
        </p:nvSpPr>
        <p:spPr>
          <a:xfrm>
            <a:off x="834079" y="2383269"/>
            <a:ext cx="11021787" cy="2585323"/>
          </a:xfrm>
          <a:prstGeom prst="rect">
            <a:avLst/>
          </a:prstGeom>
          <a:noFill/>
        </p:spPr>
        <p:txBody>
          <a:bodyPr wrap="square">
            <a:spAutoFit/>
          </a:bodyPr>
          <a:lstStyle/>
          <a:p>
            <a:r>
              <a:rPr lang="it-IT" b="0" i="0" dirty="0">
                <a:solidFill>
                  <a:srgbClr val="000000"/>
                </a:solidFill>
                <a:effectLst/>
                <a:latin typeface="Arial" panose="020B0604020202020204" pitchFamily="34" charset="0"/>
              </a:rPr>
              <a:t>Il </a:t>
            </a:r>
            <a:r>
              <a:rPr lang="it-IT" b="1" i="0" dirty="0">
                <a:solidFill>
                  <a:srgbClr val="000000"/>
                </a:solidFill>
                <a:effectLst/>
                <a:latin typeface="Arial" panose="020B0604020202020204" pitchFamily="34" charset="0"/>
              </a:rPr>
              <a:t>polimorfismo</a:t>
            </a:r>
            <a:r>
              <a:rPr lang="it-IT" b="0" i="0" dirty="0">
                <a:solidFill>
                  <a:srgbClr val="000000"/>
                </a:solidFill>
                <a:effectLst/>
                <a:latin typeface="Arial" panose="020B0604020202020204" pitchFamily="34" charset="0"/>
              </a:rPr>
              <a:t> è la capacità di assumere molte forme. Nei programmini che abbiamo visto negli esempi, abbiamo fatto uso di un metodo per stampare sul monitor: </a:t>
            </a:r>
            <a:r>
              <a:rPr lang="it-IT" b="0" i="0" dirty="0" err="1">
                <a:solidFill>
                  <a:srgbClr val="000000"/>
                </a:solidFill>
                <a:effectLst/>
                <a:latin typeface="Arial" panose="020B0604020202020204" pitchFamily="34" charset="0"/>
              </a:rPr>
              <a:t>Console.WriteLine</a:t>
            </a:r>
            <a:r>
              <a:rPr lang="it-IT" b="0" i="0" dirty="0">
                <a:solidFill>
                  <a:srgbClr val="000000"/>
                </a:solidFill>
                <a:effectLst/>
                <a:latin typeface="Arial" panose="020B0604020202020204" pitchFamily="34" charset="0"/>
              </a:rPr>
              <a:t>(".....{0}",var); . L'argomento tra parentesi graffe {0}, si riferisce alla variabile var che dovrà essere stampata. Ma il metodo non sa di che tipo è la variabile che deve stampare. Il metodo in questione è polimorfico cioè si adatta alla maggior parte dei tipi che gli vengono passati. Lo stesso metodo può avere più di una variabile da stampare e lo fa tranquillamente appunto </a:t>
            </a:r>
            <a:r>
              <a:rPr lang="it-IT" b="0" i="0" dirty="0" err="1">
                <a:solidFill>
                  <a:srgbClr val="000000"/>
                </a:solidFill>
                <a:effectLst/>
                <a:latin typeface="Arial" panose="020B0604020202020204" pitchFamily="34" charset="0"/>
              </a:rPr>
              <a:t>perchè</a:t>
            </a:r>
            <a:r>
              <a:rPr lang="it-IT" b="0" i="0" dirty="0">
                <a:solidFill>
                  <a:srgbClr val="000000"/>
                </a:solidFill>
                <a:effectLst/>
                <a:latin typeface="Arial" panose="020B0604020202020204" pitchFamily="34" charset="0"/>
              </a:rPr>
              <a:t> è polimorfica</a:t>
            </a:r>
          </a:p>
          <a:p>
            <a:r>
              <a:rPr lang="it-IT" dirty="0">
                <a:solidFill>
                  <a:srgbClr val="000000"/>
                </a:solidFill>
                <a:latin typeface="Arial" panose="020B0604020202020204" pitchFamily="34" charset="0"/>
              </a:rPr>
              <a:t>Il polimorfismo richiama il concetto di </a:t>
            </a:r>
            <a:r>
              <a:rPr lang="it-IT" dirty="0" err="1">
                <a:solidFill>
                  <a:srgbClr val="000000"/>
                </a:solidFill>
                <a:latin typeface="Arial" panose="020B0604020202020204" pitchFamily="34" charset="0"/>
              </a:rPr>
              <a:t>Overloading</a:t>
            </a:r>
            <a:r>
              <a:rPr lang="it-IT" dirty="0">
                <a:solidFill>
                  <a:srgbClr val="000000"/>
                </a:solidFill>
                <a:latin typeface="Arial" panose="020B0604020202020204" pitchFamily="34" charset="0"/>
              </a:rPr>
              <a:t> dei gradi di specializzazione di quella entità.</a:t>
            </a:r>
          </a:p>
          <a:p>
            <a:r>
              <a:rPr lang="it-IT" dirty="0">
                <a:solidFill>
                  <a:srgbClr val="000000"/>
                </a:solidFill>
                <a:latin typeface="Arial" panose="020B0604020202020204" pitchFamily="34" charset="0"/>
              </a:rPr>
              <a:t>Quindi un metodo che accetta più parametri permette di eseguire comportamenti diversi a seconda dei</a:t>
            </a:r>
          </a:p>
          <a:p>
            <a:r>
              <a:rPr lang="it-IT" dirty="0">
                <a:solidFill>
                  <a:srgbClr val="000000"/>
                </a:solidFill>
                <a:latin typeface="Arial" panose="020B0604020202020204" pitchFamily="34" charset="0"/>
              </a:rPr>
              <a:t>parametri passati</a:t>
            </a:r>
            <a:endParaRPr lang="it-IT" dirty="0"/>
          </a:p>
        </p:txBody>
      </p:sp>
    </p:spTree>
    <p:extLst>
      <p:ext uri="{BB962C8B-B14F-4D97-AF65-F5344CB8AC3E}">
        <p14:creationId xmlns:p14="http://schemas.microsoft.com/office/powerpoint/2010/main" val="3429110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113905" y="1557754"/>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sp>
        <p:nvSpPr>
          <p:cNvPr id="3" name="Rectangle 1">
            <a:extLst>
              <a:ext uri="{FF2B5EF4-FFF2-40B4-BE49-F238E27FC236}">
                <a16:creationId xmlns:a16="http://schemas.microsoft.com/office/drawing/2014/main" id="{E8784491-3B7B-4C9A-04A3-8A6211BD7D7A}"/>
              </a:ext>
            </a:extLst>
          </p:cNvPr>
          <p:cNvSpPr>
            <a:spLocks noChangeArrowheads="1"/>
          </p:cNvSpPr>
          <p:nvPr/>
        </p:nvSpPr>
        <p:spPr bwMode="auto">
          <a:xfrm>
            <a:off x="1007705" y="2634590"/>
            <a:ext cx="10627567" cy="9541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Per definire una classe, abbiamo bisogno di una intestazione rappresentata dalla parola chiave </a:t>
            </a:r>
            <a:r>
              <a:rPr kumimoji="0" lang="it-IT" altLang="it-IT" sz="14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class</a:t>
            </a:r>
            <a:r>
              <a:rPr kumimoji="0" lang="it-IT" altLang="it-IT" sz="14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e da un corpo che ne racchiude il contenuto, così:</a:t>
            </a:r>
            <a:endParaRPr kumimoji="0" lang="it-IT" altLang="it-IT" sz="14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class</a:t>
            </a:r>
            <a:r>
              <a:rPr kumimoji="0" lang="it-IT" altLang="it-IT" sz="14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a:t>
            </a:r>
            <a:r>
              <a:rPr kumimoji="0" lang="it-IT" altLang="it-IT" sz="1400" b="0" i="1" u="none" strike="noStrike" cap="none" normalizeH="0" baseline="0" dirty="0" err="1">
                <a:ln>
                  <a:noFill/>
                </a:ln>
                <a:solidFill>
                  <a:srgbClr val="000000"/>
                </a:solidFill>
                <a:effectLst/>
                <a:latin typeface="Arial" panose="020B0604020202020204" pitchFamily="34" charset="0"/>
                <a:cs typeface="Arial" panose="020B0604020202020204" pitchFamily="34" charset="0"/>
              </a:rPr>
              <a:t>NomeClasse</a:t>
            </a:r>
            <a:r>
              <a:rPr kumimoji="0" lang="it-IT" altLang="it-IT" sz="14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400" dirty="0">
                <a:solidFill>
                  <a:srgbClr val="000000"/>
                </a:solidFill>
                <a:latin typeface="Arial" panose="020B0604020202020204" pitchFamily="34" charset="0"/>
                <a:cs typeface="Arial" panose="020B0604020202020204" pitchFamily="34" charset="0"/>
              </a:rPr>
              <a:t>   </a:t>
            </a:r>
            <a:r>
              <a:rPr kumimoji="0" lang="it-IT" altLang="it-IT" sz="14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a:t>
            </a:r>
            <a:r>
              <a:rPr kumimoji="0" lang="it-IT" altLang="it-IT" sz="14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a:t>
            </a:r>
            <a:r>
              <a:rPr kumimoji="0" lang="it-IT" altLang="it-IT" sz="1400" b="0" i="1" u="none" strike="noStrike" cap="none" normalizeH="0" baseline="0" dirty="0">
                <a:ln>
                  <a:noFill/>
                </a:ln>
                <a:solidFill>
                  <a:srgbClr val="000000"/>
                </a:solidFill>
                <a:effectLst/>
                <a:latin typeface="Arial" panose="020B0604020202020204" pitchFamily="34" charset="0"/>
                <a:cs typeface="Arial" panose="020B0604020202020204" pitchFamily="34" charset="0"/>
              </a:rPr>
              <a:t>elementi definiti nel corpo</a:t>
            </a:r>
            <a:r>
              <a:rPr kumimoji="0" lang="it-IT" altLang="it-IT" sz="14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a:t>
            </a:r>
            <a:r>
              <a:rPr kumimoji="0" lang="it-IT" altLang="it-IT" sz="14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a:t>
            </a:r>
            <a:r>
              <a:rPr kumimoji="0" lang="it-IT" altLang="it-IT" sz="1000" b="0" i="0" u="none" strike="noStrike" cap="none" normalizeH="0" baseline="0" dirty="0">
                <a:ln>
                  <a:noFill/>
                </a:ln>
                <a:solidFill>
                  <a:schemeClr val="tx1"/>
                </a:solidFill>
                <a:effectLst/>
              </a:rPr>
              <a:t> </a:t>
            </a:r>
            <a:endParaRPr kumimoji="0" lang="it-IT" altLang="it-IT" sz="2400" b="0" i="0" u="none" strike="noStrike" cap="none" normalizeH="0" baseline="0" dirty="0">
              <a:ln>
                <a:noFill/>
              </a:ln>
              <a:solidFill>
                <a:schemeClr val="tx1"/>
              </a:solidFill>
              <a:effectLst/>
              <a:latin typeface="Arial" panose="020B0604020202020204" pitchFamily="34" charset="0"/>
            </a:endParaRPr>
          </a:p>
        </p:txBody>
      </p:sp>
      <p:sp>
        <p:nvSpPr>
          <p:cNvPr id="7" name="CasellaDiTesto 6">
            <a:extLst>
              <a:ext uri="{FF2B5EF4-FFF2-40B4-BE49-F238E27FC236}">
                <a16:creationId xmlns:a16="http://schemas.microsoft.com/office/drawing/2014/main" id="{6D7C06AE-03B8-8C3D-E510-481B442FF3A0}"/>
              </a:ext>
            </a:extLst>
          </p:cNvPr>
          <p:cNvSpPr txBox="1"/>
          <p:nvPr/>
        </p:nvSpPr>
        <p:spPr>
          <a:xfrm>
            <a:off x="3726024" y="2087236"/>
            <a:ext cx="4270336" cy="584775"/>
          </a:xfrm>
          <a:prstGeom prst="rect">
            <a:avLst/>
          </a:prstGeom>
          <a:noFill/>
        </p:spPr>
        <p:txBody>
          <a:bodyPr wrap="none" rtlCol="0">
            <a:spAutoFit/>
          </a:bodyPr>
          <a:lstStyle/>
          <a:p>
            <a:r>
              <a:rPr lang="it-IT" sz="3200" dirty="0"/>
              <a:t>Definizione di una classe</a:t>
            </a:r>
          </a:p>
        </p:txBody>
      </p:sp>
      <p:sp>
        <p:nvSpPr>
          <p:cNvPr id="8" name="Rectangle 2">
            <a:extLst>
              <a:ext uri="{FF2B5EF4-FFF2-40B4-BE49-F238E27FC236}">
                <a16:creationId xmlns:a16="http://schemas.microsoft.com/office/drawing/2014/main" id="{588E0554-18A4-5502-44D3-C9F5553BF524}"/>
              </a:ext>
            </a:extLst>
          </p:cNvPr>
          <p:cNvSpPr>
            <a:spLocks noChangeArrowheads="1"/>
          </p:cNvSpPr>
          <p:nvPr/>
        </p:nvSpPr>
        <p:spPr bwMode="auto">
          <a:xfrm>
            <a:off x="1007705" y="3588697"/>
            <a:ext cx="9485578" cy="9541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dal suo identificatore (</a:t>
            </a:r>
            <a:r>
              <a:rPr kumimoji="0" lang="it-IT" altLang="it-IT" sz="1400" b="0" i="1" u="none" strike="noStrike" cap="none" normalizeH="0" baseline="0" dirty="0">
                <a:ln>
                  <a:noFill/>
                </a:ln>
                <a:solidFill>
                  <a:srgbClr val="000000"/>
                </a:solidFill>
                <a:effectLst/>
                <a:latin typeface="Arial" panose="020B0604020202020204" pitchFamily="34" charset="0"/>
                <a:cs typeface="Arial" panose="020B0604020202020204" pitchFamily="34" charset="0"/>
              </a:rPr>
              <a:t>Studente</a:t>
            </a:r>
            <a:r>
              <a:rPr kumimoji="0" lang="it-IT" altLang="it-IT" sz="14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capiamo al volo che si tratta di qualcosa che a che fare con una persona; un altro esempio:</a:t>
            </a:r>
            <a:endParaRPr kumimoji="0" lang="it-IT" altLang="it-IT" sz="14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class</a:t>
            </a:r>
            <a:r>
              <a:rPr kumimoji="0" lang="it-IT" altLang="it-IT" sz="14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a:t>
            </a:r>
            <a:r>
              <a:rPr kumimoji="0" lang="it-IT" altLang="it-IT" sz="1400" b="0" i="1" u="none" strike="noStrike" cap="none" normalizeH="0" baseline="0" dirty="0">
                <a:ln>
                  <a:noFill/>
                </a:ln>
                <a:solidFill>
                  <a:srgbClr val="000000"/>
                </a:solidFill>
                <a:effectLst/>
                <a:latin typeface="Arial" panose="020B0604020202020204" pitchFamily="34" charset="0"/>
                <a:cs typeface="Arial" panose="020B0604020202020204" pitchFamily="34" charset="0"/>
              </a:rPr>
              <a:t>Autovettura</a:t>
            </a:r>
            <a:r>
              <a:rPr kumimoji="0" lang="it-IT" altLang="it-IT" sz="14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a:t>
            </a:r>
            <a:r>
              <a:rPr kumimoji="0" lang="it-IT" altLang="it-IT" sz="14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a:t>
            </a:r>
            <a:r>
              <a:rPr kumimoji="0" lang="it-IT" altLang="it-IT" sz="14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a:t>
            </a:r>
            <a:r>
              <a:rPr kumimoji="0" lang="it-IT" altLang="it-IT" sz="1400" b="0" i="1" u="none" strike="noStrike" cap="none" normalizeH="0" baseline="0" dirty="0">
                <a:ln>
                  <a:noFill/>
                </a:ln>
                <a:solidFill>
                  <a:srgbClr val="000000"/>
                </a:solidFill>
                <a:effectLst/>
                <a:latin typeface="Arial" panose="020B0604020202020204" pitchFamily="34" charset="0"/>
                <a:cs typeface="Arial" panose="020B0604020202020204" pitchFamily="34" charset="0"/>
              </a:rPr>
              <a:t>elementi definiti nel corpo</a:t>
            </a:r>
            <a:r>
              <a:rPr kumimoji="0" lang="it-IT" altLang="it-IT" sz="14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a:t>
            </a:r>
            <a:r>
              <a:rPr kumimoji="0" lang="it-IT" altLang="it-IT" sz="14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a:t>
            </a:r>
            <a:endParaRPr kumimoji="0" lang="it-IT" altLang="it-IT"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anche in questo caso si capisce, dall’identificatore (Autovettura), che avremo a che fare con un veicolo.</a:t>
            </a:r>
            <a:endParaRPr kumimoji="0" lang="it-IT" altLang="it-IT"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98420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823032" y="1385768"/>
            <a:ext cx="1072664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2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2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2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2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604579"/>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sp>
        <p:nvSpPr>
          <p:cNvPr id="7" name="CasellaDiTesto 6">
            <a:extLst>
              <a:ext uri="{FF2B5EF4-FFF2-40B4-BE49-F238E27FC236}">
                <a16:creationId xmlns:a16="http://schemas.microsoft.com/office/drawing/2014/main" id="{A76A9006-218C-D1B2-32F4-5BB7E821E467}"/>
              </a:ext>
            </a:extLst>
          </p:cNvPr>
          <p:cNvSpPr txBox="1"/>
          <p:nvPr/>
        </p:nvSpPr>
        <p:spPr>
          <a:xfrm>
            <a:off x="1018878" y="2403677"/>
            <a:ext cx="10916695" cy="3139321"/>
          </a:xfrm>
          <a:prstGeom prst="rect">
            <a:avLst/>
          </a:prstGeom>
          <a:noFill/>
        </p:spPr>
        <p:txBody>
          <a:bodyPr wrap="square">
            <a:spAutoFit/>
          </a:bodyPr>
          <a:lstStyle/>
          <a:p>
            <a:pPr algn="l"/>
            <a:r>
              <a:rPr lang="it-IT" b="0" i="0" dirty="0">
                <a:solidFill>
                  <a:srgbClr val="000000"/>
                </a:solidFill>
                <a:effectLst/>
                <a:latin typeface="Arial" panose="020B0604020202020204" pitchFamily="34" charset="0"/>
              </a:rPr>
              <a:t>Una volta creata una classe, non possiamo utilizzarla senza dichiararla. Siamo di fronte ad un tipo particolare di dato che noi abbiamo realizzato (progetto) e da questo dobbiamo creare un </a:t>
            </a:r>
            <a:r>
              <a:rPr lang="it-IT" b="1" i="0" dirty="0">
                <a:solidFill>
                  <a:srgbClr val="000000"/>
                </a:solidFill>
                <a:effectLst/>
                <a:latin typeface="Arial" panose="020B0604020202020204" pitchFamily="34" charset="0"/>
              </a:rPr>
              <a:t>oggetto</a:t>
            </a:r>
            <a:r>
              <a:rPr lang="it-IT" b="0" i="0" dirty="0">
                <a:solidFill>
                  <a:srgbClr val="000000"/>
                </a:solidFill>
                <a:effectLst/>
                <a:latin typeface="Arial" panose="020B0604020202020204" pitchFamily="34" charset="0"/>
              </a:rPr>
              <a:t> che lo rappresenti e che possiamo utilizzare. La dichiarazione (</a:t>
            </a:r>
            <a:r>
              <a:rPr lang="it-IT" b="1" i="0" dirty="0">
                <a:solidFill>
                  <a:srgbClr val="000000"/>
                </a:solidFill>
                <a:effectLst/>
                <a:latin typeface="Arial" panose="020B0604020202020204" pitchFamily="34" charset="0"/>
              </a:rPr>
              <a:t>istanza</a:t>
            </a:r>
            <a:r>
              <a:rPr lang="it-IT" b="0" i="0" dirty="0">
                <a:solidFill>
                  <a:srgbClr val="000000"/>
                </a:solidFill>
                <a:effectLst/>
                <a:latin typeface="Arial" panose="020B0604020202020204" pitchFamily="34" charset="0"/>
              </a:rPr>
              <a:t>) di una classe avviene in maniera quasi banale, cioè faremo così:</a:t>
            </a:r>
          </a:p>
          <a:p>
            <a:pPr algn="ctr"/>
            <a:r>
              <a:rPr lang="it-IT" b="1" i="0" dirty="0" err="1">
                <a:solidFill>
                  <a:srgbClr val="000000"/>
                </a:solidFill>
                <a:effectLst/>
                <a:latin typeface="Arial" panose="020B0604020202020204" pitchFamily="34" charset="0"/>
              </a:rPr>
              <a:t>NomeClasse</a:t>
            </a:r>
            <a:r>
              <a:rPr lang="it-IT" b="0" i="0" dirty="0">
                <a:solidFill>
                  <a:srgbClr val="000000"/>
                </a:solidFill>
                <a:effectLst/>
                <a:latin typeface="Arial" panose="020B0604020202020204" pitchFamily="34" charset="0"/>
              </a:rPr>
              <a:t> </a:t>
            </a:r>
            <a:r>
              <a:rPr lang="it-IT" b="0" i="1" dirty="0" err="1">
                <a:solidFill>
                  <a:srgbClr val="000000"/>
                </a:solidFill>
                <a:effectLst/>
                <a:latin typeface="Arial" panose="020B0604020202020204" pitchFamily="34" charset="0"/>
              </a:rPr>
              <a:t>nomeOggetto</a:t>
            </a:r>
            <a:r>
              <a:rPr lang="it-IT" b="0" i="0" dirty="0">
                <a:solidFill>
                  <a:srgbClr val="000000"/>
                </a:solidFill>
                <a:effectLst/>
                <a:latin typeface="Arial" panose="020B0604020202020204" pitchFamily="34" charset="0"/>
              </a:rPr>
              <a:t> = </a:t>
            </a:r>
            <a:r>
              <a:rPr lang="it-IT" b="1" i="0" dirty="0">
                <a:solidFill>
                  <a:srgbClr val="000000"/>
                </a:solidFill>
                <a:effectLst/>
                <a:latin typeface="Arial" panose="020B0604020202020204" pitchFamily="34" charset="0"/>
              </a:rPr>
              <a:t>new </a:t>
            </a:r>
            <a:r>
              <a:rPr lang="it-IT" b="1" i="0" dirty="0" err="1">
                <a:solidFill>
                  <a:srgbClr val="000000"/>
                </a:solidFill>
                <a:effectLst/>
                <a:latin typeface="Arial" panose="020B0604020202020204" pitchFamily="34" charset="0"/>
              </a:rPr>
              <a:t>NomeClasse</a:t>
            </a:r>
            <a:r>
              <a:rPr lang="it-IT" b="1" i="0" dirty="0">
                <a:solidFill>
                  <a:srgbClr val="000000"/>
                </a:solidFill>
                <a:effectLst/>
                <a:latin typeface="Arial" panose="020B0604020202020204" pitchFamily="34" charset="0"/>
              </a:rPr>
              <a:t>()</a:t>
            </a:r>
            <a:r>
              <a:rPr lang="it-IT" b="0" i="0" dirty="0">
                <a:solidFill>
                  <a:srgbClr val="000000"/>
                </a:solidFill>
                <a:effectLst/>
                <a:latin typeface="Arial" panose="020B0604020202020204" pitchFamily="34" charset="0"/>
              </a:rPr>
              <a:t>;</a:t>
            </a:r>
          </a:p>
          <a:p>
            <a:pPr algn="l"/>
            <a:r>
              <a:rPr lang="it-IT" b="0" i="0" dirty="0">
                <a:solidFill>
                  <a:srgbClr val="000000"/>
                </a:solidFill>
                <a:effectLst/>
                <a:latin typeface="Arial" panose="020B0604020202020204" pitchFamily="34" charset="0"/>
              </a:rPr>
              <a:t>ritornando agli esempi che ho fatto prima, possiamo creare (</a:t>
            </a:r>
            <a:r>
              <a:rPr lang="it-IT" b="1" i="0" dirty="0">
                <a:solidFill>
                  <a:srgbClr val="000000"/>
                </a:solidFill>
                <a:effectLst/>
                <a:latin typeface="Arial" panose="020B0604020202020204" pitchFamily="34" charset="0"/>
              </a:rPr>
              <a:t>istanziare</a:t>
            </a:r>
            <a:r>
              <a:rPr lang="it-IT" b="0" i="0" dirty="0">
                <a:solidFill>
                  <a:srgbClr val="000000"/>
                </a:solidFill>
                <a:effectLst/>
                <a:latin typeface="Arial" panose="020B0604020202020204" pitchFamily="34" charset="0"/>
              </a:rPr>
              <a:t>) un oggetto </a:t>
            </a:r>
            <a:r>
              <a:rPr lang="it-IT" b="1" i="0" dirty="0">
                <a:solidFill>
                  <a:srgbClr val="000000"/>
                </a:solidFill>
                <a:effectLst/>
                <a:latin typeface="Arial" panose="020B0604020202020204" pitchFamily="34" charset="0"/>
              </a:rPr>
              <a:t>Studente</a:t>
            </a:r>
            <a:r>
              <a:rPr lang="it-IT" b="0" i="0" dirty="0">
                <a:solidFill>
                  <a:srgbClr val="000000"/>
                </a:solidFill>
                <a:effectLst/>
                <a:latin typeface="Arial" panose="020B0604020202020204" pitchFamily="34" charset="0"/>
              </a:rPr>
              <a:t> che chiameremo </a:t>
            </a:r>
            <a:r>
              <a:rPr lang="it-IT" b="1" i="0" dirty="0">
                <a:solidFill>
                  <a:srgbClr val="000000"/>
                </a:solidFill>
                <a:effectLst/>
                <a:latin typeface="Arial" panose="020B0604020202020204" pitchFamily="34" charset="0"/>
              </a:rPr>
              <a:t>Alunno</a:t>
            </a:r>
            <a:r>
              <a:rPr lang="it-IT" b="0" i="0" dirty="0">
                <a:solidFill>
                  <a:srgbClr val="000000"/>
                </a:solidFill>
                <a:effectLst/>
                <a:latin typeface="Arial" panose="020B0604020202020204" pitchFamily="34" charset="0"/>
              </a:rPr>
              <a:t> così:</a:t>
            </a:r>
          </a:p>
          <a:p>
            <a:pPr algn="ctr"/>
            <a:r>
              <a:rPr lang="it-IT" b="1" i="0" dirty="0">
                <a:solidFill>
                  <a:srgbClr val="000000"/>
                </a:solidFill>
                <a:effectLst/>
                <a:latin typeface="Arial" panose="020B0604020202020204" pitchFamily="34" charset="0"/>
              </a:rPr>
              <a:t>Studente</a:t>
            </a:r>
            <a:r>
              <a:rPr lang="it-IT" b="0" i="0" dirty="0">
                <a:solidFill>
                  <a:srgbClr val="000000"/>
                </a:solidFill>
                <a:effectLst/>
                <a:latin typeface="Arial" panose="020B0604020202020204" pitchFamily="34" charset="0"/>
              </a:rPr>
              <a:t> </a:t>
            </a:r>
            <a:r>
              <a:rPr lang="it-IT" b="0" i="1" dirty="0">
                <a:solidFill>
                  <a:srgbClr val="000000"/>
                </a:solidFill>
                <a:effectLst/>
                <a:latin typeface="Arial" panose="020B0604020202020204" pitchFamily="34" charset="0"/>
              </a:rPr>
              <a:t>Alunno</a:t>
            </a:r>
            <a:r>
              <a:rPr lang="it-IT" b="0" i="0" dirty="0">
                <a:solidFill>
                  <a:srgbClr val="000000"/>
                </a:solidFill>
                <a:effectLst/>
                <a:latin typeface="Arial" panose="020B0604020202020204" pitchFamily="34" charset="0"/>
              </a:rPr>
              <a:t> = </a:t>
            </a:r>
            <a:r>
              <a:rPr lang="it-IT" b="1" i="0" dirty="0">
                <a:solidFill>
                  <a:srgbClr val="000000"/>
                </a:solidFill>
                <a:effectLst/>
                <a:latin typeface="Arial" panose="020B0604020202020204" pitchFamily="34" charset="0"/>
              </a:rPr>
              <a:t>new Studente</a:t>
            </a:r>
            <a:r>
              <a:rPr lang="it-IT" b="0" i="0" dirty="0">
                <a:solidFill>
                  <a:srgbClr val="000000"/>
                </a:solidFill>
                <a:effectLst/>
                <a:latin typeface="Arial" panose="020B0604020202020204" pitchFamily="34" charset="0"/>
              </a:rPr>
              <a:t> </a:t>
            </a:r>
            <a:r>
              <a:rPr lang="it-IT" b="1" i="0" dirty="0">
                <a:solidFill>
                  <a:srgbClr val="000000"/>
                </a:solidFill>
                <a:effectLst/>
                <a:latin typeface="Arial" panose="020B0604020202020204" pitchFamily="34" charset="0"/>
              </a:rPr>
              <a:t>()</a:t>
            </a:r>
            <a:r>
              <a:rPr lang="it-IT" b="0" i="0" dirty="0">
                <a:solidFill>
                  <a:srgbClr val="000000"/>
                </a:solidFill>
                <a:effectLst/>
                <a:latin typeface="Arial" panose="020B0604020202020204" pitchFamily="34" charset="0"/>
              </a:rPr>
              <a:t>;</a:t>
            </a:r>
          </a:p>
          <a:p>
            <a:pPr algn="l"/>
            <a:r>
              <a:rPr lang="it-IT" b="0" i="0" dirty="0">
                <a:solidFill>
                  <a:srgbClr val="000000"/>
                </a:solidFill>
                <a:effectLst/>
                <a:latin typeface="Arial" panose="020B0604020202020204" pitchFamily="34" charset="0"/>
              </a:rPr>
              <a:t>allo stesso modo per un oggetto </a:t>
            </a:r>
            <a:r>
              <a:rPr lang="it-IT" b="1" i="0" dirty="0">
                <a:solidFill>
                  <a:srgbClr val="000000"/>
                </a:solidFill>
                <a:effectLst/>
                <a:latin typeface="Arial" panose="020B0604020202020204" pitchFamily="34" charset="0"/>
              </a:rPr>
              <a:t>Autovettura</a:t>
            </a:r>
            <a:r>
              <a:rPr lang="it-IT" b="0" i="0" dirty="0">
                <a:solidFill>
                  <a:srgbClr val="000000"/>
                </a:solidFill>
                <a:effectLst/>
                <a:latin typeface="Arial" panose="020B0604020202020204" pitchFamily="34" charset="0"/>
              </a:rPr>
              <a:t> che chiameremo </a:t>
            </a:r>
            <a:r>
              <a:rPr lang="it-IT" b="1" i="0" dirty="0" err="1">
                <a:solidFill>
                  <a:srgbClr val="000000"/>
                </a:solidFill>
                <a:effectLst/>
                <a:latin typeface="Arial" panose="020B0604020202020204" pitchFamily="34" charset="0"/>
              </a:rPr>
              <a:t>MiaMacchina</a:t>
            </a:r>
            <a:r>
              <a:rPr lang="it-IT" b="0" i="0" dirty="0">
                <a:solidFill>
                  <a:srgbClr val="000000"/>
                </a:solidFill>
                <a:effectLst/>
                <a:latin typeface="Arial" panose="020B0604020202020204" pitchFamily="34" charset="0"/>
              </a:rPr>
              <a:t>:</a:t>
            </a:r>
          </a:p>
          <a:p>
            <a:pPr algn="ctr"/>
            <a:r>
              <a:rPr lang="it-IT" b="1" i="0" dirty="0">
                <a:solidFill>
                  <a:srgbClr val="000000"/>
                </a:solidFill>
                <a:effectLst/>
                <a:latin typeface="Arial" panose="020B0604020202020204" pitchFamily="34" charset="0"/>
              </a:rPr>
              <a:t>Autovettura</a:t>
            </a:r>
            <a:r>
              <a:rPr lang="it-IT" b="0" i="0" dirty="0">
                <a:solidFill>
                  <a:srgbClr val="000000"/>
                </a:solidFill>
                <a:effectLst/>
                <a:latin typeface="Arial" panose="020B0604020202020204" pitchFamily="34" charset="0"/>
              </a:rPr>
              <a:t> </a:t>
            </a:r>
            <a:r>
              <a:rPr lang="it-IT" b="0" i="1" dirty="0" err="1">
                <a:solidFill>
                  <a:srgbClr val="000000"/>
                </a:solidFill>
                <a:effectLst/>
                <a:latin typeface="Arial" panose="020B0604020202020204" pitchFamily="34" charset="0"/>
              </a:rPr>
              <a:t>MiaMacchina</a:t>
            </a:r>
            <a:r>
              <a:rPr lang="it-IT" b="0" i="0" dirty="0">
                <a:solidFill>
                  <a:srgbClr val="000000"/>
                </a:solidFill>
                <a:effectLst/>
                <a:latin typeface="Arial" panose="020B0604020202020204" pitchFamily="34" charset="0"/>
              </a:rPr>
              <a:t> = </a:t>
            </a:r>
            <a:r>
              <a:rPr lang="it-IT" b="1" i="0" dirty="0">
                <a:solidFill>
                  <a:srgbClr val="000000"/>
                </a:solidFill>
                <a:effectLst/>
                <a:latin typeface="Arial" panose="020B0604020202020204" pitchFamily="34" charset="0"/>
              </a:rPr>
              <a:t>new Autovettura</a:t>
            </a:r>
            <a:r>
              <a:rPr lang="it-IT" b="0" i="0" dirty="0">
                <a:solidFill>
                  <a:srgbClr val="000000"/>
                </a:solidFill>
                <a:effectLst/>
                <a:latin typeface="Arial" panose="020B0604020202020204" pitchFamily="34" charset="0"/>
              </a:rPr>
              <a:t> </a:t>
            </a:r>
            <a:r>
              <a:rPr lang="it-IT" b="1" i="0" dirty="0">
                <a:solidFill>
                  <a:srgbClr val="000000"/>
                </a:solidFill>
                <a:effectLst/>
                <a:latin typeface="Arial" panose="020B0604020202020204" pitchFamily="34" charset="0"/>
              </a:rPr>
              <a:t>()</a:t>
            </a:r>
            <a:r>
              <a:rPr lang="it-IT" b="0" i="0" dirty="0">
                <a:solidFill>
                  <a:srgbClr val="000000"/>
                </a:solidFill>
                <a:effectLst/>
                <a:latin typeface="Arial" panose="020B0604020202020204" pitchFamily="34" charset="0"/>
              </a:rPr>
              <a:t>;</a:t>
            </a:r>
          </a:p>
          <a:p>
            <a:pPr algn="l"/>
            <a:r>
              <a:rPr lang="it-IT" b="0" i="0" dirty="0">
                <a:solidFill>
                  <a:srgbClr val="000000"/>
                </a:solidFill>
                <a:effectLst/>
                <a:latin typeface="Arial" panose="020B0604020202020204" pitchFamily="34" charset="0"/>
              </a:rPr>
              <a:t>abbiamo creato due oggetti, </a:t>
            </a:r>
            <a:r>
              <a:rPr lang="it-IT" b="0" i="0" u="sng" dirty="0">
                <a:solidFill>
                  <a:srgbClr val="000000"/>
                </a:solidFill>
                <a:effectLst/>
                <a:latin typeface="Arial" panose="020B0604020202020204" pitchFamily="34" charset="0"/>
              </a:rPr>
              <a:t>Alunno</a:t>
            </a:r>
            <a:r>
              <a:rPr lang="it-IT" b="0" i="0" dirty="0">
                <a:solidFill>
                  <a:srgbClr val="000000"/>
                </a:solidFill>
                <a:effectLst/>
                <a:latin typeface="Arial" panose="020B0604020202020204" pitchFamily="34" charset="0"/>
              </a:rPr>
              <a:t> di tipo </a:t>
            </a:r>
            <a:r>
              <a:rPr lang="it-IT" b="1" i="0" dirty="0">
                <a:solidFill>
                  <a:srgbClr val="000000"/>
                </a:solidFill>
                <a:effectLst/>
                <a:latin typeface="Arial" panose="020B0604020202020204" pitchFamily="34" charset="0"/>
              </a:rPr>
              <a:t>Studente</a:t>
            </a:r>
            <a:r>
              <a:rPr lang="it-IT" b="0" i="0" dirty="0">
                <a:solidFill>
                  <a:srgbClr val="000000"/>
                </a:solidFill>
                <a:effectLst/>
                <a:latin typeface="Arial" panose="020B0604020202020204" pitchFamily="34" charset="0"/>
              </a:rPr>
              <a:t> e </a:t>
            </a:r>
            <a:r>
              <a:rPr lang="it-IT" b="0" i="0" u="sng" dirty="0" err="1">
                <a:solidFill>
                  <a:srgbClr val="000000"/>
                </a:solidFill>
                <a:effectLst/>
                <a:latin typeface="Arial" panose="020B0604020202020204" pitchFamily="34" charset="0"/>
              </a:rPr>
              <a:t>MiaMacchina</a:t>
            </a:r>
            <a:r>
              <a:rPr lang="it-IT" b="0" i="0" dirty="0">
                <a:solidFill>
                  <a:srgbClr val="000000"/>
                </a:solidFill>
                <a:effectLst/>
                <a:latin typeface="Arial" panose="020B0604020202020204" pitchFamily="34" charset="0"/>
              </a:rPr>
              <a:t> di tipo </a:t>
            </a:r>
            <a:r>
              <a:rPr lang="it-IT" b="1" i="0" dirty="0">
                <a:solidFill>
                  <a:srgbClr val="000000"/>
                </a:solidFill>
                <a:effectLst/>
                <a:latin typeface="Arial" panose="020B0604020202020204" pitchFamily="34" charset="0"/>
              </a:rPr>
              <a:t>Autovettura</a:t>
            </a:r>
            <a:r>
              <a:rPr lang="it-IT" b="0" i="0" dirty="0">
                <a:solidFill>
                  <a:srgbClr val="000000"/>
                </a:solidFill>
                <a:effectLst/>
                <a:latin typeface="Arial" panose="020B0604020202020204" pitchFamily="34" charset="0"/>
              </a:rPr>
              <a:t>.</a:t>
            </a:r>
          </a:p>
        </p:txBody>
      </p:sp>
      <p:sp>
        <p:nvSpPr>
          <p:cNvPr id="9" name="CasellaDiTesto 8">
            <a:extLst>
              <a:ext uri="{FF2B5EF4-FFF2-40B4-BE49-F238E27FC236}">
                <a16:creationId xmlns:a16="http://schemas.microsoft.com/office/drawing/2014/main" id="{F8792374-E97D-4B38-C4D4-B6211BF4CF7B}"/>
              </a:ext>
            </a:extLst>
          </p:cNvPr>
          <p:cNvSpPr txBox="1"/>
          <p:nvPr/>
        </p:nvSpPr>
        <p:spPr>
          <a:xfrm>
            <a:off x="4026840" y="1823689"/>
            <a:ext cx="6097554" cy="584775"/>
          </a:xfrm>
          <a:prstGeom prst="rect">
            <a:avLst/>
          </a:prstGeom>
          <a:noFill/>
        </p:spPr>
        <p:txBody>
          <a:bodyPr wrap="square">
            <a:spAutoFit/>
          </a:bodyPr>
          <a:lstStyle/>
          <a:p>
            <a:r>
              <a:rPr lang="it-IT" sz="3200" dirty="0"/>
              <a:t>Definizione di una classe</a:t>
            </a:r>
          </a:p>
        </p:txBody>
      </p:sp>
    </p:spTree>
    <p:extLst>
      <p:ext uri="{BB962C8B-B14F-4D97-AF65-F5344CB8AC3E}">
        <p14:creationId xmlns:p14="http://schemas.microsoft.com/office/powerpoint/2010/main" val="33675349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113905" y="1376370"/>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sp>
        <p:nvSpPr>
          <p:cNvPr id="3" name="Rectangle 1">
            <a:extLst>
              <a:ext uri="{FF2B5EF4-FFF2-40B4-BE49-F238E27FC236}">
                <a16:creationId xmlns:a16="http://schemas.microsoft.com/office/drawing/2014/main" id="{B7B90638-443C-16FF-BBD6-085726A5DB07}"/>
              </a:ext>
            </a:extLst>
          </p:cNvPr>
          <p:cNvSpPr>
            <a:spLocks noChangeArrowheads="1"/>
          </p:cNvSpPr>
          <p:nvPr/>
        </p:nvSpPr>
        <p:spPr bwMode="auto">
          <a:xfrm>
            <a:off x="2178229" y="2053478"/>
            <a:ext cx="8597994" cy="3308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1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class</a:t>
            </a:r>
            <a:r>
              <a:rPr kumimoji="0" lang="it-IT" altLang="it-IT" sz="11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a:t>
            </a:r>
            <a:r>
              <a:rPr kumimoji="0" lang="it-IT" altLang="it-IT" sz="1100" b="0" i="1" u="none" strike="noStrike" cap="none" normalizeH="0" baseline="0" dirty="0">
                <a:ln>
                  <a:noFill/>
                </a:ln>
                <a:solidFill>
                  <a:srgbClr val="000000"/>
                </a:solidFill>
                <a:effectLst/>
                <a:latin typeface="Arial" panose="020B0604020202020204" pitchFamily="34" charset="0"/>
                <a:cs typeface="Arial" panose="020B0604020202020204" pitchFamily="34" charset="0"/>
              </a:rPr>
              <a:t>Studente</a:t>
            </a:r>
            <a:r>
              <a:rPr kumimoji="0" lang="it-IT" altLang="it-IT" sz="11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1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a:t>
            </a:r>
            <a:r>
              <a:rPr kumimoji="0" lang="it-IT" altLang="it-IT" sz="11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a:t>
            </a:r>
            <a:r>
              <a:rPr kumimoji="0" lang="it-IT" altLang="it-IT" sz="1100" b="0" i="0" u="none" strike="noStrike" cap="none" normalizeH="0" baseline="0" dirty="0">
                <a:ln>
                  <a:noFill/>
                </a:ln>
                <a:solidFill>
                  <a:srgbClr val="008000"/>
                </a:solidFill>
                <a:effectLst/>
                <a:latin typeface="Arial" panose="020B0604020202020204" pitchFamily="34" charset="0"/>
                <a:cs typeface="Arial" panose="020B0604020202020204" pitchFamily="34" charset="0"/>
              </a:rPr>
              <a:t>// definisco due campi istanza</a:t>
            </a:r>
            <a:r>
              <a:rPr kumimoji="0" lang="it-IT" altLang="it-IT" sz="11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100" dirty="0">
                <a:solidFill>
                  <a:srgbClr val="000000"/>
                </a:solidFill>
                <a:cs typeface="Arial" panose="020B0604020202020204" pitchFamily="34" charset="0"/>
              </a:rPr>
              <a:t>      </a:t>
            </a:r>
            <a:r>
              <a:rPr kumimoji="0" lang="it-IT" altLang="it-IT" sz="1100" b="1" i="0" u="none" strike="noStrike" cap="none" normalizeH="0" baseline="0" dirty="0" err="1">
                <a:ln>
                  <a:noFill/>
                </a:ln>
                <a:solidFill>
                  <a:srgbClr val="000000"/>
                </a:solidFill>
                <a:effectLst/>
                <a:latin typeface="Arial" panose="020B0604020202020204" pitchFamily="34" charset="0"/>
                <a:cs typeface="Arial" panose="020B0604020202020204" pitchFamily="34" charset="0"/>
              </a:rPr>
              <a:t>string</a:t>
            </a:r>
            <a:r>
              <a:rPr kumimoji="0" lang="it-IT" altLang="it-IT" sz="11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nome;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1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      </a:t>
            </a:r>
            <a:r>
              <a:rPr kumimoji="0" lang="it-IT" altLang="it-IT" sz="1100" b="1" i="0" u="none" strike="noStrike" cap="none" normalizeH="0" baseline="0" dirty="0" err="1">
                <a:ln>
                  <a:noFill/>
                </a:ln>
                <a:solidFill>
                  <a:srgbClr val="000000"/>
                </a:solidFill>
                <a:effectLst/>
                <a:latin typeface="Arial" panose="020B0604020202020204" pitchFamily="34" charset="0"/>
                <a:cs typeface="Arial" panose="020B0604020202020204" pitchFamily="34" charset="0"/>
              </a:rPr>
              <a:t>string</a:t>
            </a:r>
            <a:r>
              <a:rPr kumimoji="0" lang="it-IT" altLang="it-IT" sz="11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cognome;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1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a:t>
            </a:r>
            <a:endParaRPr kumimoji="0" lang="it-IT" altLang="it-IT"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1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1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Ora la classe ha un aspetto più concreto ma non ancora utilizzabile. Così com’è, pur essendo una classe a tutti gli effetti, se istanziamo un oggetto Alunno, non potremo mai sapere come si chiama. I suoi campi istanza non saranno fruibili dal codice esterno perché così come sono stati dichiarati diventano automaticamente privati (in gergo </a:t>
            </a:r>
            <a:r>
              <a:rPr kumimoji="0" lang="it-IT" altLang="it-IT" sz="11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private</a:t>
            </a:r>
            <a:r>
              <a:rPr kumimoji="0" lang="it-IT" altLang="it-IT" sz="11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alla classe e nessun codice può accedervi. Qui entrano in gioco i modificatori di accesso. Dobbiamo fare in modo che questi campi istanza diventino </a:t>
            </a:r>
            <a:r>
              <a:rPr kumimoji="0" lang="it-IT" altLang="it-IT" sz="11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pubblici</a:t>
            </a:r>
            <a:r>
              <a:rPr kumimoji="0" lang="it-IT" altLang="it-IT" sz="11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cioè accessibili a tutto il codice utente.</a:t>
            </a:r>
            <a:endParaRPr kumimoji="0" lang="it-IT" altLang="it-IT"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1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1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Questa è la nuova classe:</a:t>
            </a:r>
            <a:endParaRPr kumimoji="0" lang="it-IT" altLang="it-IT" sz="11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1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1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class</a:t>
            </a:r>
            <a:r>
              <a:rPr kumimoji="0" lang="it-IT" altLang="it-IT" sz="11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a:t>
            </a:r>
            <a:r>
              <a:rPr kumimoji="0" lang="it-IT" altLang="it-IT" sz="1100" b="0" i="1" u="none" strike="noStrike" cap="none" normalizeH="0" baseline="0" dirty="0">
                <a:ln>
                  <a:noFill/>
                </a:ln>
                <a:solidFill>
                  <a:srgbClr val="000000"/>
                </a:solidFill>
                <a:effectLst/>
                <a:latin typeface="Arial" panose="020B0604020202020204" pitchFamily="34" charset="0"/>
                <a:cs typeface="Arial" panose="020B0604020202020204" pitchFamily="34" charset="0"/>
              </a:rPr>
              <a:t>Studente</a:t>
            </a:r>
            <a:r>
              <a:rPr kumimoji="0" lang="it-IT" altLang="it-IT" sz="11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1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a:t>
            </a:r>
            <a:r>
              <a:rPr kumimoji="0" lang="it-IT" altLang="it-IT" sz="11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a:t>
            </a:r>
            <a:r>
              <a:rPr kumimoji="0" lang="it-IT" altLang="it-IT" sz="1100" b="0" i="0" u="none" strike="noStrike" cap="none" normalizeH="0" baseline="0" dirty="0">
                <a:ln>
                  <a:noFill/>
                </a:ln>
                <a:solidFill>
                  <a:srgbClr val="008000"/>
                </a:solidFill>
                <a:effectLst/>
                <a:latin typeface="Arial" panose="020B0604020202020204" pitchFamily="34" charset="0"/>
                <a:cs typeface="Arial" panose="020B0604020202020204" pitchFamily="34" charset="0"/>
              </a:rPr>
              <a:t>// definisco due campi istanza</a:t>
            </a:r>
            <a:r>
              <a:rPr kumimoji="0" lang="it-IT" altLang="it-IT" sz="11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100" dirty="0">
                <a:solidFill>
                  <a:srgbClr val="000000"/>
                </a:solidFill>
                <a:cs typeface="Arial" panose="020B0604020202020204" pitchFamily="34" charset="0"/>
              </a:rPr>
              <a:t>    </a:t>
            </a:r>
            <a:r>
              <a:rPr kumimoji="0" lang="it-IT" altLang="it-IT" sz="1100" b="1" i="0" u="none" strike="noStrike" cap="none" normalizeH="0" baseline="0" dirty="0">
                <a:ln>
                  <a:noFill/>
                </a:ln>
                <a:solidFill>
                  <a:srgbClr val="FF0000"/>
                </a:solidFill>
                <a:effectLst/>
                <a:latin typeface="Arial" panose="020B0604020202020204" pitchFamily="34" charset="0"/>
                <a:cs typeface="Arial" panose="020B0604020202020204" pitchFamily="34" charset="0"/>
              </a:rPr>
              <a:t>public</a:t>
            </a:r>
            <a:r>
              <a:rPr kumimoji="0" lang="it-IT" altLang="it-IT" sz="11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 </a:t>
            </a:r>
            <a:r>
              <a:rPr kumimoji="0" lang="it-IT" altLang="it-IT" sz="1100" b="1" i="0" u="none" strike="noStrike" cap="none" normalizeH="0" baseline="0" dirty="0" err="1">
                <a:ln>
                  <a:noFill/>
                </a:ln>
                <a:solidFill>
                  <a:srgbClr val="000000"/>
                </a:solidFill>
                <a:effectLst/>
                <a:latin typeface="Arial" panose="020B0604020202020204" pitchFamily="34" charset="0"/>
                <a:cs typeface="Arial" panose="020B0604020202020204" pitchFamily="34" charset="0"/>
              </a:rPr>
              <a:t>string</a:t>
            </a:r>
            <a:r>
              <a:rPr kumimoji="0" lang="it-IT" altLang="it-IT" sz="11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nome;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100" dirty="0">
                <a:solidFill>
                  <a:srgbClr val="000000"/>
                </a:solidFill>
                <a:cs typeface="Arial" panose="020B0604020202020204" pitchFamily="34" charset="0"/>
              </a:rPr>
              <a:t>    </a:t>
            </a:r>
            <a:r>
              <a:rPr kumimoji="0" lang="it-IT" altLang="it-IT" sz="1100" b="1" i="0" u="none" strike="noStrike" cap="none" normalizeH="0" baseline="0" dirty="0">
                <a:ln>
                  <a:noFill/>
                </a:ln>
                <a:solidFill>
                  <a:srgbClr val="FF0000"/>
                </a:solidFill>
                <a:effectLst/>
                <a:latin typeface="Arial" panose="020B0604020202020204" pitchFamily="34" charset="0"/>
                <a:cs typeface="Arial" panose="020B0604020202020204" pitchFamily="34" charset="0"/>
              </a:rPr>
              <a:t>public</a:t>
            </a:r>
            <a:r>
              <a:rPr kumimoji="0" lang="it-IT" altLang="it-IT" sz="11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 </a:t>
            </a:r>
            <a:r>
              <a:rPr kumimoji="0" lang="it-IT" altLang="it-IT" sz="1100" b="1" i="0" u="none" strike="noStrike" cap="none" normalizeH="0" baseline="0" dirty="0" err="1">
                <a:ln>
                  <a:noFill/>
                </a:ln>
                <a:solidFill>
                  <a:srgbClr val="000000"/>
                </a:solidFill>
                <a:effectLst/>
                <a:latin typeface="Arial" panose="020B0604020202020204" pitchFamily="34" charset="0"/>
                <a:cs typeface="Arial" panose="020B0604020202020204" pitchFamily="34" charset="0"/>
              </a:rPr>
              <a:t>string</a:t>
            </a:r>
            <a:r>
              <a:rPr kumimoji="0" lang="it-IT" altLang="it-IT" sz="11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cognome;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1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a:t>
            </a:r>
            <a:r>
              <a:rPr kumimoji="0" lang="it-IT" altLang="it-IT" sz="800" b="0" i="0" u="none" strike="noStrike" cap="none" normalizeH="0" baseline="0" dirty="0">
                <a:ln>
                  <a:noFill/>
                </a:ln>
                <a:solidFill>
                  <a:schemeClr val="tx1"/>
                </a:solidFill>
                <a:effectLst/>
              </a:rPr>
              <a:t> </a:t>
            </a: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134350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113905" y="1557754"/>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sp>
        <p:nvSpPr>
          <p:cNvPr id="7" name="CasellaDiTesto 6">
            <a:extLst>
              <a:ext uri="{FF2B5EF4-FFF2-40B4-BE49-F238E27FC236}">
                <a16:creationId xmlns:a16="http://schemas.microsoft.com/office/drawing/2014/main" id="{D04B48AC-533D-092D-D7D8-38F4AE0EAE85}"/>
              </a:ext>
            </a:extLst>
          </p:cNvPr>
          <p:cNvSpPr txBox="1"/>
          <p:nvPr/>
        </p:nvSpPr>
        <p:spPr>
          <a:xfrm>
            <a:off x="1113905" y="2185181"/>
            <a:ext cx="10568022" cy="1477328"/>
          </a:xfrm>
          <a:prstGeom prst="rect">
            <a:avLst/>
          </a:prstGeom>
          <a:noFill/>
        </p:spPr>
        <p:txBody>
          <a:bodyPr wrap="square">
            <a:spAutoFit/>
          </a:bodyPr>
          <a:lstStyle/>
          <a:p>
            <a:r>
              <a:rPr lang="it-IT" b="0" i="0" dirty="0">
                <a:solidFill>
                  <a:srgbClr val="000000"/>
                </a:solidFill>
                <a:effectLst/>
                <a:latin typeface="Arial" panose="020B0604020202020204" pitchFamily="34" charset="0"/>
              </a:rPr>
              <a:t>Finalmente ora la nostra classe è pronta per l’uso. Abbiamo inserito il modificatore </a:t>
            </a:r>
            <a:r>
              <a:rPr lang="it-IT" b="1" i="0" dirty="0">
                <a:solidFill>
                  <a:srgbClr val="000000"/>
                </a:solidFill>
                <a:effectLst/>
                <a:latin typeface="Arial" panose="020B0604020202020204" pitchFamily="34" charset="0"/>
              </a:rPr>
              <a:t>public</a:t>
            </a:r>
            <a:r>
              <a:rPr lang="it-IT" b="0" i="0" dirty="0">
                <a:solidFill>
                  <a:srgbClr val="000000"/>
                </a:solidFill>
                <a:effectLst/>
                <a:latin typeface="Arial" panose="020B0604020202020204" pitchFamily="34" charset="0"/>
              </a:rPr>
              <a:t> con l’intenzione di utilizzare i campi istanza all’esterno della classe e quindi dal nostro programma. Come vedremo più avanti, i campi istanza con modificatore </a:t>
            </a:r>
            <a:r>
              <a:rPr lang="it-IT" b="1" i="0" dirty="0">
                <a:solidFill>
                  <a:srgbClr val="000000"/>
                </a:solidFill>
                <a:effectLst/>
                <a:latin typeface="Arial" panose="020B0604020202020204" pitchFamily="34" charset="0"/>
              </a:rPr>
              <a:t>private</a:t>
            </a:r>
            <a:r>
              <a:rPr lang="it-IT" b="0" i="0" dirty="0">
                <a:solidFill>
                  <a:srgbClr val="000000"/>
                </a:solidFill>
                <a:effectLst/>
                <a:latin typeface="Arial" panose="020B0604020202020204" pitchFamily="34" charset="0"/>
              </a:rPr>
              <a:t> potranno essere comunque manipolati tramite un costrutto molto semplice. Però adesso concentriamoci sulla nostra classe e vediamo come valorizzare questi campi.</a:t>
            </a:r>
            <a:endParaRPr lang="it-IT" dirty="0"/>
          </a:p>
        </p:txBody>
      </p:sp>
      <p:sp>
        <p:nvSpPr>
          <p:cNvPr id="9" name="CasellaDiTesto 8">
            <a:extLst>
              <a:ext uri="{FF2B5EF4-FFF2-40B4-BE49-F238E27FC236}">
                <a16:creationId xmlns:a16="http://schemas.microsoft.com/office/drawing/2014/main" id="{67060BC3-293A-ADAA-81A3-0CD9EC4B4839}"/>
              </a:ext>
            </a:extLst>
          </p:cNvPr>
          <p:cNvSpPr txBox="1"/>
          <p:nvPr/>
        </p:nvSpPr>
        <p:spPr>
          <a:xfrm>
            <a:off x="2587526" y="3607476"/>
            <a:ext cx="8761940" cy="2031325"/>
          </a:xfrm>
          <a:prstGeom prst="rect">
            <a:avLst/>
          </a:prstGeom>
          <a:noFill/>
        </p:spPr>
        <p:txBody>
          <a:bodyPr wrap="square">
            <a:spAutoFit/>
          </a:bodyPr>
          <a:lstStyle/>
          <a:p>
            <a:pPr algn="l"/>
            <a:r>
              <a:rPr lang="it-IT" sz="1050" b="0" i="0" dirty="0">
                <a:solidFill>
                  <a:srgbClr val="000000"/>
                </a:solidFill>
                <a:effectLst/>
                <a:latin typeface="Arial" panose="020B0604020202020204" pitchFamily="34" charset="0"/>
              </a:rPr>
              <a:t>Per prima cosa dovremo istanziare un </a:t>
            </a:r>
            <a:r>
              <a:rPr lang="it-IT" sz="1050" b="1" i="0" dirty="0">
                <a:solidFill>
                  <a:srgbClr val="000000"/>
                </a:solidFill>
                <a:effectLst/>
                <a:latin typeface="Arial" panose="020B0604020202020204" pitchFamily="34" charset="0"/>
              </a:rPr>
              <a:t>oggetto</a:t>
            </a:r>
            <a:r>
              <a:rPr lang="it-IT" sz="1050" b="0" i="0" dirty="0">
                <a:solidFill>
                  <a:srgbClr val="000000"/>
                </a:solidFill>
                <a:effectLst/>
                <a:latin typeface="Arial" panose="020B0604020202020204" pitchFamily="34" charset="0"/>
              </a:rPr>
              <a:t> dalla classe tramite il quale accederemo ai campi istanza che abbiamo creato, quindi:</a:t>
            </a:r>
          </a:p>
          <a:p>
            <a:pPr algn="ctr"/>
            <a:r>
              <a:rPr lang="it-IT" sz="1050" b="1" i="0" dirty="0">
                <a:solidFill>
                  <a:srgbClr val="000000"/>
                </a:solidFill>
                <a:effectLst/>
                <a:latin typeface="Arial" panose="020B0604020202020204" pitchFamily="34" charset="0"/>
              </a:rPr>
              <a:t>Studente</a:t>
            </a:r>
            <a:r>
              <a:rPr lang="it-IT" sz="1050" b="0" i="0" dirty="0">
                <a:solidFill>
                  <a:srgbClr val="000000"/>
                </a:solidFill>
                <a:effectLst/>
                <a:latin typeface="Arial" panose="020B0604020202020204" pitchFamily="34" charset="0"/>
              </a:rPr>
              <a:t> Alunno=new </a:t>
            </a:r>
            <a:r>
              <a:rPr lang="it-IT" sz="1050" b="1" i="0" dirty="0">
                <a:solidFill>
                  <a:srgbClr val="000000"/>
                </a:solidFill>
                <a:effectLst/>
                <a:latin typeface="Arial" panose="020B0604020202020204" pitchFamily="34" charset="0"/>
              </a:rPr>
              <a:t>Studente</a:t>
            </a:r>
            <a:r>
              <a:rPr lang="it-IT" sz="1050" b="0" i="0" dirty="0">
                <a:solidFill>
                  <a:srgbClr val="000000"/>
                </a:solidFill>
                <a:effectLst/>
                <a:latin typeface="Arial" panose="020B0604020202020204" pitchFamily="34" charset="0"/>
              </a:rPr>
              <a:t>();</a:t>
            </a:r>
          </a:p>
          <a:p>
            <a:pPr algn="l"/>
            <a:r>
              <a:rPr lang="it-IT" sz="1050" b="0" i="0" dirty="0">
                <a:solidFill>
                  <a:srgbClr val="000000"/>
                </a:solidFill>
                <a:effectLst/>
                <a:latin typeface="Arial" panose="020B0604020202020204" pitchFamily="34" charset="0"/>
              </a:rPr>
              <a:t>Per accedere ai campi istanza faremo uso di una particolare notazione, la </a:t>
            </a:r>
            <a:r>
              <a:rPr lang="it-IT" sz="1050" b="0" i="0" u="sng" dirty="0">
                <a:solidFill>
                  <a:srgbClr val="000000"/>
                </a:solidFill>
                <a:effectLst/>
                <a:latin typeface="Arial" panose="020B0604020202020204" pitchFamily="34" charset="0"/>
              </a:rPr>
              <a:t>notazione puntata</a:t>
            </a:r>
            <a:r>
              <a:rPr lang="it-IT" sz="1050" b="0" i="0" dirty="0">
                <a:solidFill>
                  <a:srgbClr val="000000"/>
                </a:solidFill>
                <a:effectLst/>
                <a:latin typeface="Arial" panose="020B0604020202020204" pitchFamily="34" charset="0"/>
              </a:rPr>
              <a:t> in questo modo:</a:t>
            </a:r>
          </a:p>
          <a:p>
            <a:pPr algn="ctr"/>
            <a:r>
              <a:rPr lang="it-IT" sz="1050" b="1" i="0" dirty="0" err="1">
                <a:solidFill>
                  <a:srgbClr val="000000"/>
                </a:solidFill>
                <a:effectLst/>
                <a:latin typeface="Arial" panose="020B0604020202020204" pitchFamily="34" charset="0"/>
              </a:rPr>
              <a:t>Alunno</a:t>
            </a:r>
            <a:r>
              <a:rPr lang="it-IT" sz="1050" b="0" i="0" dirty="0" err="1">
                <a:solidFill>
                  <a:srgbClr val="000000"/>
                </a:solidFill>
                <a:effectLst/>
                <a:latin typeface="Arial" panose="020B0604020202020204" pitchFamily="34" charset="0"/>
              </a:rPr>
              <a:t>.nome</a:t>
            </a:r>
            <a:r>
              <a:rPr lang="it-IT" sz="1050" b="0" i="0" dirty="0">
                <a:solidFill>
                  <a:srgbClr val="000000"/>
                </a:solidFill>
                <a:effectLst/>
                <a:latin typeface="Arial" panose="020B0604020202020204" pitchFamily="34" charset="0"/>
              </a:rPr>
              <a:t>="Mario";</a:t>
            </a:r>
          </a:p>
          <a:p>
            <a:pPr algn="l"/>
            <a:r>
              <a:rPr lang="it-IT" sz="1050" b="0" i="0" dirty="0">
                <a:solidFill>
                  <a:srgbClr val="000000"/>
                </a:solidFill>
                <a:effectLst/>
                <a:latin typeface="Arial" panose="020B0604020202020204" pitchFamily="34" charset="0"/>
              </a:rPr>
              <a:t>con questa istruzione, abbiamo assegnato al campo istanza </a:t>
            </a:r>
            <a:r>
              <a:rPr lang="it-IT" sz="1050" b="1" i="0" dirty="0">
                <a:solidFill>
                  <a:srgbClr val="000000"/>
                </a:solidFill>
                <a:effectLst/>
                <a:latin typeface="Arial" panose="020B0604020202020204" pitchFamily="34" charset="0"/>
              </a:rPr>
              <a:t>nome</a:t>
            </a:r>
            <a:r>
              <a:rPr lang="it-IT" sz="1050" b="0" i="0" dirty="0">
                <a:solidFill>
                  <a:srgbClr val="000000"/>
                </a:solidFill>
                <a:effectLst/>
                <a:latin typeface="Arial" panose="020B0604020202020204" pitchFamily="34" charset="0"/>
              </a:rPr>
              <a:t> dell’oggetto </a:t>
            </a:r>
            <a:r>
              <a:rPr lang="it-IT" sz="1050" b="1" i="0" dirty="0">
                <a:solidFill>
                  <a:srgbClr val="000000"/>
                </a:solidFill>
                <a:effectLst/>
                <a:latin typeface="Arial" panose="020B0604020202020204" pitchFamily="34" charset="0"/>
              </a:rPr>
              <a:t>Alunno</a:t>
            </a:r>
            <a:r>
              <a:rPr lang="it-IT" sz="1050" b="0" i="0" dirty="0">
                <a:solidFill>
                  <a:srgbClr val="000000"/>
                </a:solidFill>
                <a:effectLst/>
                <a:latin typeface="Arial" panose="020B0604020202020204" pitchFamily="34" charset="0"/>
              </a:rPr>
              <a:t> la stringa "Mario".</a:t>
            </a:r>
          </a:p>
          <a:p>
            <a:pPr algn="l"/>
            <a:r>
              <a:rPr lang="it-IT" sz="1050" b="0" i="0" dirty="0">
                <a:solidFill>
                  <a:srgbClr val="000000"/>
                </a:solidFill>
                <a:effectLst/>
                <a:latin typeface="Arial" panose="020B0604020202020204" pitchFamily="34" charset="0"/>
              </a:rPr>
              <a:t>Allo stesso modo faremo per il cognome:</a:t>
            </a:r>
          </a:p>
          <a:p>
            <a:pPr algn="ctr"/>
            <a:r>
              <a:rPr lang="it-IT" sz="1050" b="1" i="0" dirty="0" err="1">
                <a:solidFill>
                  <a:srgbClr val="000000"/>
                </a:solidFill>
                <a:effectLst/>
                <a:latin typeface="Arial" panose="020B0604020202020204" pitchFamily="34" charset="0"/>
              </a:rPr>
              <a:t>Alunno</a:t>
            </a:r>
            <a:r>
              <a:rPr lang="it-IT" sz="1050" b="0" i="0" dirty="0" err="1">
                <a:solidFill>
                  <a:srgbClr val="000000"/>
                </a:solidFill>
                <a:effectLst/>
                <a:latin typeface="Arial" panose="020B0604020202020204" pitchFamily="34" charset="0"/>
              </a:rPr>
              <a:t>.cognome</a:t>
            </a:r>
            <a:r>
              <a:rPr lang="it-IT" sz="1050" b="0" i="0" dirty="0">
                <a:solidFill>
                  <a:srgbClr val="000000"/>
                </a:solidFill>
                <a:effectLst/>
                <a:latin typeface="Arial" panose="020B0604020202020204" pitchFamily="34" charset="0"/>
              </a:rPr>
              <a:t>="Rossi";</a:t>
            </a:r>
          </a:p>
          <a:p>
            <a:pPr algn="l"/>
            <a:r>
              <a:rPr lang="it-IT" sz="1050" b="0" i="0" dirty="0">
                <a:solidFill>
                  <a:srgbClr val="000000"/>
                </a:solidFill>
                <a:effectLst/>
                <a:latin typeface="Arial" panose="020B0604020202020204" pitchFamily="34" charset="0"/>
              </a:rPr>
              <a:t>All’assegnazione di un valore ad una variabile, ne corrisponde anche una lettura e nel nostro caso faremo l’operazione inversa; se avessimo una variabile stringa chiamata per esempio </a:t>
            </a:r>
            <a:r>
              <a:rPr lang="it-IT" sz="1050" b="0" i="1" dirty="0" err="1">
                <a:solidFill>
                  <a:srgbClr val="000000"/>
                </a:solidFill>
                <a:effectLst/>
                <a:latin typeface="Arial" panose="020B0604020202020204" pitchFamily="34" charset="0"/>
              </a:rPr>
              <a:t>datoNome</a:t>
            </a:r>
            <a:r>
              <a:rPr lang="it-IT" sz="1050" b="0" i="0" dirty="0">
                <a:solidFill>
                  <a:srgbClr val="000000"/>
                </a:solidFill>
                <a:effectLst/>
                <a:latin typeface="Arial" panose="020B0604020202020204" pitchFamily="34" charset="0"/>
              </a:rPr>
              <a:t>, potremo valorizzarla leggendo il valore memorizzato nel campo istanza del nostro oggetto:</a:t>
            </a:r>
          </a:p>
          <a:p>
            <a:pPr algn="ctr"/>
            <a:r>
              <a:rPr lang="it-IT" sz="1050" b="0" i="0" dirty="0" err="1">
                <a:solidFill>
                  <a:srgbClr val="000000"/>
                </a:solidFill>
                <a:effectLst/>
                <a:latin typeface="Arial" panose="020B0604020202020204" pitchFamily="34" charset="0"/>
              </a:rPr>
              <a:t>datoNome</a:t>
            </a:r>
            <a:r>
              <a:rPr lang="it-IT" sz="1050" b="0" i="0" dirty="0">
                <a:solidFill>
                  <a:srgbClr val="000000"/>
                </a:solidFill>
                <a:effectLst/>
                <a:latin typeface="Arial" panose="020B0604020202020204" pitchFamily="34" charset="0"/>
              </a:rPr>
              <a:t>=</a:t>
            </a:r>
            <a:r>
              <a:rPr lang="it-IT" sz="1050" b="1" i="0" dirty="0" err="1">
                <a:solidFill>
                  <a:srgbClr val="000000"/>
                </a:solidFill>
                <a:effectLst/>
                <a:latin typeface="Arial" panose="020B0604020202020204" pitchFamily="34" charset="0"/>
              </a:rPr>
              <a:t>Alunno</a:t>
            </a:r>
            <a:r>
              <a:rPr lang="it-IT" sz="1050" b="0" i="0" dirty="0" err="1">
                <a:solidFill>
                  <a:srgbClr val="000000"/>
                </a:solidFill>
                <a:effectLst/>
                <a:latin typeface="Arial" panose="020B0604020202020204" pitchFamily="34" charset="0"/>
              </a:rPr>
              <a:t>.nome</a:t>
            </a:r>
            <a:r>
              <a:rPr lang="it-IT" sz="1050" b="0" i="0" dirty="0">
                <a:solidFill>
                  <a:srgbClr val="000000"/>
                </a:solidFill>
                <a:effectLst/>
                <a:latin typeface="Arial" panose="020B0604020202020204" pitchFamily="34" charset="0"/>
              </a:rPr>
              <a:t>;</a:t>
            </a:r>
          </a:p>
          <a:p>
            <a:pPr algn="l"/>
            <a:r>
              <a:rPr lang="it-IT" sz="1050" b="0" i="0" dirty="0">
                <a:solidFill>
                  <a:srgbClr val="000000"/>
                </a:solidFill>
                <a:effectLst/>
                <a:latin typeface="Arial" panose="020B0604020202020204" pitchFamily="34" charset="0"/>
              </a:rPr>
              <a:t>i campi istanza sono delle normali variabili e quindi le possiamo manipolare come sappiamo.</a:t>
            </a:r>
          </a:p>
          <a:p>
            <a:pPr algn="l"/>
            <a:r>
              <a:rPr lang="it-IT" sz="1050" b="0" i="0" dirty="0">
                <a:solidFill>
                  <a:srgbClr val="000000"/>
                </a:solidFill>
                <a:effectLst/>
                <a:latin typeface="Arial" panose="020B0604020202020204" pitchFamily="34" charset="0"/>
              </a:rPr>
              <a:t>A questo punto della trattazione, non ci resta che scrivere qualche riga di codice per vedere in azione la nostra classe.</a:t>
            </a:r>
          </a:p>
        </p:txBody>
      </p:sp>
    </p:spTree>
    <p:extLst>
      <p:ext uri="{BB962C8B-B14F-4D97-AF65-F5344CB8AC3E}">
        <p14:creationId xmlns:p14="http://schemas.microsoft.com/office/powerpoint/2010/main" val="27026656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2065628" y="1423160"/>
            <a:ext cx="1072664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2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2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2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2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pic>
        <p:nvPicPr>
          <p:cNvPr id="7" name="Immagine 6">
            <a:extLst>
              <a:ext uri="{FF2B5EF4-FFF2-40B4-BE49-F238E27FC236}">
                <a16:creationId xmlns:a16="http://schemas.microsoft.com/office/drawing/2014/main" id="{E97C500F-9B53-6DD7-9F21-04703703A6A2}"/>
              </a:ext>
            </a:extLst>
          </p:cNvPr>
          <p:cNvPicPr>
            <a:picLocks noChangeAspect="1"/>
          </p:cNvPicPr>
          <p:nvPr/>
        </p:nvPicPr>
        <p:blipFill>
          <a:blip r:embed="rId4"/>
          <a:stretch>
            <a:fillRect/>
          </a:stretch>
        </p:blipFill>
        <p:spPr>
          <a:xfrm>
            <a:off x="671357" y="2139109"/>
            <a:ext cx="3949862" cy="3120391"/>
          </a:xfrm>
          <a:prstGeom prst="rect">
            <a:avLst/>
          </a:prstGeom>
        </p:spPr>
      </p:pic>
      <p:sp>
        <p:nvSpPr>
          <p:cNvPr id="8" name="CasellaDiTesto 7">
            <a:extLst>
              <a:ext uri="{FF2B5EF4-FFF2-40B4-BE49-F238E27FC236}">
                <a16:creationId xmlns:a16="http://schemas.microsoft.com/office/drawing/2014/main" id="{D92CA515-9EFE-801D-1E50-6E4E0D5425E6}"/>
              </a:ext>
            </a:extLst>
          </p:cNvPr>
          <p:cNvSpPr txBox="1"/>
          <p:nvPr/>
        </p:nvSpPr>
        <p:spPr>
          <a:xfrm>
            <a:off x="4786604" y="1946380"/>
            <a:ext cx="5865195" cy="3693319"/>
          </a:xfrm>
          <a:prstGeom prst="rect">
            <a:avLst/>
          </a:prstGeom>
          <a:noFill/>
        </p:spPr>
        <p:txBody>
          <a:bodyPr wrap="none" rtlCol="0">
            <a:spAutoFit/>
          </a:bodyPr>
          <a:lstStyle/>
          <a:p>
            <a:r>
              <a:rPr lang="it-IT" dirty="0"/>
              <a:t>Using System significa che utilizziamo tutte le classi di </a:t>
            </a:r>
          </a:p>
          <a:p>
            <a:r>
              <a:rPr lang="it-IT" dirty="0"/>
              <a:t>questo </a:t>
            </a:r>
            <a:r>
              <a:rPr lang="it-IT" dirty="0" err="1"/>
              <a:t>namespace</a:t>
            </a:r>
            <a:r>
              <a:rPr lang="it-IT" dirty="0"/>
              <a:t>;</a:t>
            </a:r>
          </a:p>
          <a:p>
            <a:endParaRPr lang="it-IT" dirty="0"/>
          </a:p>
          <a:p>
            <a:r>
              <a:rPr lang="it-IT" dirty="0"/>
              <a:t>Codice sorgente della classe Studente con i suoi membri</a:t>
            </a:r>
          </a:p>
          <a:p>
            <a:r>
              <a:rPr lang="it-IT" dirty="0"/>
              <a:t>(fields nome e cognome)</a:t>
            </a:r>
          </a:p>
          <a:p>
            <a:endParaRPr lang="it-IT" dirty="0"/>
          </a:p>
          <a:p>
            <a:r>
              <a:rPr lang="it-IT" dirty="0"/>
              <a:t>Le partentesi graffe {0} {1} all’interno del messaggio con</a:t>
            </a:r>
          </a:p>
          <a:p>
            <a:r>
              <a:rPr lang="it-IT" dirty="0"/>
              <a:t>doppi apici del metodo </a:t>
            </a:r>
            <a:r>
              <a:rPr lang="it-IT" dirty="0" err="1"/>
              <a:t>WriteLine</a:t>
            </a:r>
            <a:r>
              <a:rPr lang="it-IT" dirty="0"/>
              <a:t> della classe Console</a:t>
            </a:r>
          </a:p>
          <a:p>
            <a:r>
              <a:rPr lang="it-IT" dirty="0"/>
              <a:t>stanno a rappresentare che stiamo per passare due </a:t>
            </a:r>
          </a:p>
          <a:p>
            <a:r>
              <a:rPr lang="it-IT" dirty="0"/>
              <a:t>Parametri</a:t>
            </a:r>
          </a:p>
          <a:p>
            <a:r>
              <a:rPr lang="it-IT" dirty="0"/>
              <a:t>L’istanza alla classe Studente si fa con la parola riservata new</a:t>
            </a:r>
          </a:p>
          <a:p>
            <a:r>
              <a:rPr lang="it-IT" dirty="0"/>
              <a:t>Il riferimento della risposta dell’operazione di istanza viene</a:t>
            </a:r>
          </a:p>
          <a:p>
            <a:r>
              <a:rPr lang="it-IT" dirty="0"/>
              <a:t>salvato in Alunno</a:t>
            </a:r>
          </a:p>
        </p:txBody>
      </p:sp>
      <p:pic>
        <p:nvPicPr>
          <p:cNvPr id="10" name="Immagine 9">
            <a:extLst>
              <a:ext uri="{FF2B5EF4-FFF2-40B4-BE49-F238E27FC236}">
                <a16:creationId xmlns:a16="http://schemas.microsoft.com/office/drawing/2014/main" id="{0E10BF9C-F1FC-96FD-3A53-005E010ABA0F}"/>
              </a:ext>
            </a:extLst>
          </p:cNvPr>
          <p:cNvPicPr>
            <a:picLocks noChangeAspect="1"/>
          </p:cNvPicPr>
          <p:nvPr/>
        </p:nvPicPr>
        <p:blipFill>
          <a:blip r:embed="rId5"/>
          <a:stretch>
            <a:fillRect/>
          </a:stretch>
        </p:blipFill>
        <p:spPr>
          <a:xfrm>
            <a:off x="6799266" y="5356646"/>
            <a:ext cx="2605991" cy="1073435"/>
          </a:xfrm>
          <a:prstGeom prst="rect">
            <a:avLst/>
          </a:prstGeom>
        </p:spPr>
      </p:pic>
    </p:spTree>
    <p:extLst>
      <p:ext uri="{BB962C8B-B14F-4D97-AF65-F5344CB8AC3E}">
        <p14:creationId xmlns:p14="http://schemas.microsoft.com/office/powerpoint/2010/main" val="4215960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113905" y="1557754"/>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sp>
        <p:nvSpPr>
          <p:cNvPr id="3" name="CasellaDiTesto 2">
            <a:extLst>
              <a:ext uri="{FF2B5EF4-FFF2-40B4-BE49-F238E27FC236}">
                <a16:creationId xmlns:a16="http://schemas.microsoft.com/office/drawing/2014/main" id="{3431B86C-A6D1-FCA9-94C3-F72460BDC688}"/>
              </a:ext>
            </a:extLst>
          </p:cNvPr>
          <p:cNvSpPr txBox="1"/>
          <p:nvPr/>
        </p:nvSpPr>
        <p:spPr>
          <a:xfrm>
            <a:off x="3965510" y="2253523"/>
            <a:ext cx="3079369" cy="369332"/>
          </a:xfrm>
          <a:prstGeom prst="rect">
            <a:avLst/>
          </a:prstGeom>
          <a:noFill/>
        </p:spPr>
        <p:txBody>
          <a:bodyPr wrap="none" rtlCol="0">
            <a:spAutoFit/>
          </a:bodyPr>
          <a:lstStyle/>
          <a:p>
            <a:r>
              <a:rPr lang="it-IT" dirty="0"/>
              <a:t>Concetto di proprietà e metodi</a:t>
            </a:r>
          </a:p>
        </p:txBody>
      </p:sp>
      <p:pic>
        <p:nvPicPr>
          <p:cNvPr id="8" name="Immagine 7">
            <a:extLst>
              <a:ext uri="{FF2B5EF4-FFF2-40B4-BE49-F238E27FC236}">
                <a16:creationId xmlns:a16="http://schemas.microsoft.com/office/drawing/2014/main" id="{5E37C695-393E-15C9-CE55-9307765BC480}"/>
              </a:ext>
            </a:extLst>
          </p:cNvPr>
          <p:cNvPicPr>
            <a:picLocks noChangeAspect="1"/>
          </p:cNvPicPr>
          <p:nvPr/>
        </p:nvPicPr>
        <p:blipFill>
          <a:blip r:embed="rId4"/>
          <a:stretch>
            <a:fillRect/>
          </a:stretch>
        </p:blipFill>
        <p:spPr>
          <a:xfrm>
            <a:off x="529801" y="2736071"/>
            <a:ext cx="11132398" cy="1948995"/>
          </a:xfrm>
          <a:prstGeom prst="rect">
            <a:avLst/>
          </a:prstGeom>
        </p:spPr>
      </p:pic>
      <p:pic>
        <p:nvPicPr>
          <p:cNvPr id="10" name="Immagine 9">
            <a:extLst>
              <a:ext uri="{FF2B5EF4-FFF2-40B4-BE49-F238E27FC236}">
                <a16:creationId xmlns:a16="http://schemas.microsoft.com/office/drawing/2014/main" id="{A4AE1128-241B-DEE3-0701-9C1140386134}"/>
              </a:ext>
            </a:extLst>
          </p:cNvPr>
          <p:cNvPicPr>
            <a:picLocks noChangeAspect="1"/>
          </p:cNvPicPr>
          <p:nvPr/>
        </p:nvPicPr>
        <p:blipFill>
          <a:blip r:embed="rId5"/>
          <a:stretch>
            <a:fillRect/>
          </a:stretch>
        </p:blipFill>
        <p:spPr>
          <a:xfrm>
            <a:off x="6869113" y="4772677"/>
            <a:ext cx="2133374" cy="1496062"/>
          </a:xfrm>
          <a:prstGeom prst="rect">
            <a:avLst/>
          </a:prstGeom>
        </p:spPr>
      </p:pic>
    </p:spTree>
    <p:extLst>
      <p:ext uri="{BB962C8B-B14F-4D97-AF65-F5344CB8AC3E}">
        <p14:creationId xmlns:p14="http://schemas.microsoft.com/office/powerpoint/2010/main" val="3300529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089023" y="1459066"/>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sp>
        <p:nvSpPr>
          <p:cNvPr id="7" name="CasellaDiTesto 6">
            <a:extLst>
              <a:ext uri="{FF2B5EF4-FFF2-40B4-BE49-F238E27FC236}">
                <a16:creationId xmlns:a16="http://schemas.microsoft.com/office/drawing/2014/main" id="{47E91C63-718D-EB3F-5C78-ABE5A2805943}"/>
              </a:ext>
            </a:extLst>
          </p:cNvPr>
          <p:cNvSpPr txBox="1"/>
          <p:nvPr/>
        </p:nvSpPr>
        <p:spPr>
          <a:xfrm>
            <a:off x="709829" y="2157279"/>
            <a:ext cx="11052065" cy="2862322"/>
          </a:xfrm>
          <a:prstGeom prst="rect">
            <a:avLst/>
          </a:prstGeom>
          <a:noFill/>
        </p:spPr>
        <p:txBody>
          <a:bodyPr wrap="none" rtlCol="0">
            <a:spAutoFit/>
          </a:bodyPr>
          <a:lstStyle/>
          <a:p>
            <a:r>
              <a:rPr lang="it-IT" dirty="0"/>
              <a:t>Domanda -&gt; Cosa s’intende per l’acronimo OOP ed in cosa consiste?</a:t>
            </a:r>
          </a:p>
          <a:p>
            <a:endParaRPr lang="it-IT" dirty="0"/>
          </a:p>
          <a:p>
            <a:r>
              <a:rPr lang="it-IT" dirty="0"/>
              <a:t>L’acronimo OOP sta per Object </a:t>
            </a:r>
            <a:r>
              <a:rPr lang="it-IT" dirty="0" err="1"/>
              <a:t>Oriented</a:t>
            </a:r>
            <a:r>
              <a:rPr lang="it-IT" dirty="0"/>
              <a:t> Programming -&gt; termine che italianizzato significa Programmazione</a:t>
            </a:r>
          </a:p>
          <a:p>
            <a:r>
              <a:rPr lang="it-IT" dirty="0"/>
              <a:t>orientata agli oggetti.  </a:t>
            </a:r>
          </a:p>
          <a:p>
            <a:r>
              <a:rPr lang="it-IT" dirty="0"/>
              <a:t>Consiste in una serie di paradigmi basati sul concetto di raggruppare dati e codice in entità comuni denominati</a:t>
            </a:r>
          </a:p>
          <a:p>
            <a:r>
              <a:rPr lang="it-IT" dirty="0"/>
              <a:t>oggetti.</a:t>
            </a:r>
          </a:p>
          <a:p>
            <a:r>
              <a:rPr lang="it-IT" dirty="0"/>
              <a:t>Lo stile di programmare ad oggetti ha il grande vantaggio notevole di migliorare la produttività di implementare</a:t>
            </a:r>
          </a:p>
          <a:p>
            <a:r>
              <a:rPr lang="it-IT" dirty="0"/>
              <a:t>software complessi, dove si realizzano componenti facili da creare, da manutenere ed anche rivolti ad essere </a:t>
            </a:r>
            <a:r>
              <a:rPr lang="it-IT" dirty="0" err="1"/>
              <a:t>riutiliz</a:t>
            </a:r>
            <a:r>
              <a:rPr lang="it-IT" dirty="0"/>
              <a:t>-</a:t>
            </a:r>
          </a:p>
          <a:p>
            <a:r>
              <a:rPr lang="it-IT" dirty="0" err="1"/>
              <a:t>zati</a:t>
            </a:r>
            <a:r>
              <a:rPr lang="it-IT" dirty="0"/>
              <a:t> in altri scenari. Molti linguaggi di programmazione conformi a questo stile permettono di realizzare delle librerie</a:t>
            </a:r>
          </a:p>
          <a:p>
            <a:r>
              <a:rPr lang="it-IT" dirty="0"/>
              <a:t>denominate DLL </a:t>
            </a:r>
            <a:r>
              <a:rPr lang="it-IT" b="1" dirty="0"/>
              <a:t>(</a:t>
            </a:r>
            <a:r>
              <a:rPr lang="it-IT" b="1" i="0" dirty="0">
                <a:solidFill>
                  <a:srgbClr val="4D5156"/>
                </a:solidFill>
                <a:effectLst/>
                <a:latin typeface="arial" panose="020B0604020202020204" pitchFamily="34" charset="0"/>
              </a:rPr>
              <a:t>Dynamic Link library -&gt; Librerie a collegamento dinamico)</a:t>
            </a:r>
            <a:endParaRPr lang="it-IT" b="1" dirty="0"/>
          </a:p>
        </p:txBody>
      </p:sp>
    </p:spTree>
    <p:extLst>
      <p:ext uri="{BB962C8B-B14F-4D97-AF65-F5344CB8AC3E}">
        <p14:creationId xmlns:p14="http://schemas.microsoft.com/office/powerpoint/2010/main" val="16409233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113905" y="1557754"/>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pic>
        <p:nvPicPr>
          <p:cNvPr id="7" name="Immagine 6">
            <a:extLst>
              <a:ext uri="{FF2B5EF4-FFF2-40B4-BE49-F238E27FC236}">
                <a16:creationId xmlns:a16="http://schemas.microsoft.com/office/drawing/2014/main" id="{D1082B3D-BDB9-1AA2-226B-8D20164127F8}"/>
              </a:ext>
            </a:extLst>
          </p:cNvPr>
          <p:cNvPicPr>
            <a:picLocks noChangeAspect="1"/>
          </p:cNvPicPr>
          <p:nvPr/>
        </p:nvPicPr>
        <p:blipFill>
          <a:blip r:embed="rId4"/>
          <a:stretch>
            <a:fillRect/>
          </a:stretch>
        </p:blipFill>
        <p:spPr>
          <a:xfrm>
            <a:off x="1095049" y="2325751"/>
            <a:ext cx="9963926" cy="2367548"/>
          </a:xfrm>
          <a:prstGeom prst="rect">
            <a:avLst/>
          </a:prstGeom>
        </p:spPr>
      </p:pic>
      <p:pic>
        <p:nvPicPr>
          <p:cNvPr id="9" name="Immagine 8">
            <a:extLst>
              <a:ext uri="{FF2B5EF4-FFF2-40B4-BE49-F238E27FC236}">
                <a16:creationId xmlns:a16="http://schemas.microsoft.com/office/drawing/2014/main" id="{90B6C56D-80E7-67E6-DA26-96692572D1B1}"/>
              </a:ext>
            </a:extLst>
          </p:cNvPr>
          <p:cNvPicPr>
            <a:picLocks noChangeAspect="1"/>
          </p:cNvPicPr>
          <p:nvPr/>
        </p:nvPicPr>
        <p:blipFill>
          <a:blip r:embed="rId5"/>
          <a:stretch>
            <a:fillRect/>
          </a:stretch>
        </p:blipFill>
        <p:spPr>
          <a:xfrm>
            <a:off x="6477226" y="4544306"/>
            <a:ext cx="3160636" cy="1511879"/>
          </a:xfrm>
          <a:prstGeom prst="rect">
            <a:avLst/>
          </a:prstGeom>
        </p:spPr>
      </p:pic>
    </p:spTree>
    <p:extLst>
      <p:ext uri="{BB962C8B-B14F-4D97-AF65-F5344CB8AC3E}">
        <p14:creationId xmlns:p14="http://schemas.microsoft.com/office/powerpoint/2010/main" val="36315165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113905" y="1557754"/>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pic>
        <p:nvPicPr>
          <p:cNvPr id="7" name="Immagine 6">
            <a:extLst>
              <a:ext uri="{FF2B5EF4-FFF2-40B4-BE49-F238E27FC236}">
                <a16:creationId xmlns:a16="http://schemas.microsoft.com/office/drawing/2014/main" id="{AE7F4E44-F894-A96B-1378-B7CFD4000D20}"/>
              </a:ext>
            </a:extLst>
          </p:cNvPr>
          <p:cNvPicPr>
            <a:picLocks noChangeAspect="1"/>
          </p:cNvPicPr>
          <p:nvPr/>
        </p:nvPicPr>
        <p:blipFill>
          <a:blip r:embed="rId4"/>
          <a:stretch>
            <a:fillRect/>
          </a:stretch>
        </p:blipFill>
        <p:spPr>
          <a:xfrm>
            <a:off x="781824" y="2526156"/>
            <a:ext cx="11058723" cy="1819296"/>
          </a:xfrm>
          <a:prstGeom prst="rect">
            <a:avLst/>
          </a:prstGeom>
        </p:spPr>
      </p:pic>
      <p:pic>
        <p:nvPicPr>
          <p:cNvPr id="8" name="Immagine 7">
            <a:extLst>
              <a:ext uri="{FF2B5EF4-FFF2-40B4-BE49-F238E27FC236}">
                <a16:creationId xmlns:a16="http://schemas.microsoft.com/office/drawing/2014/main" id="{F09D7F6A-A40F-EB06-CEE6-39665F8CA2DB}"/>
              </a:ext>
            </a:extLst>
          </p:cNvPr>
          <p:cNvPicPr>
            <a:picLocks noChangeAspect="1"/>
          </p:cNvPicPr>
          <p:nvPr/>
        </p:nvPicPr>
        <p:blipFill>
          <a:blip r:embed="rId5"/>
          <a:stretch>
            <a:fillRect/>
          </a:stretch>
        </p:blipFill>
        <p:spPr>
          <a:xfrm>
            <a:off x="3611776" y="2854493"/>
            <a:ext cx="3887950" cy="2272499"/>
          </a:xfrm>
          <a:prstGeom prst="rect">
            <a:avLst/>
          </a:prstGeom>
        </p:spPr>
      </p:pic>
      <p:pic>
        <p:nvPicPr>
          <p:cNvPr id="10" name="Immagine 9">
            <a:extLst>
              <a:ext uri="{FF2B5EF4-FFF2-40B4-BE49-F238E27FC236}">
                <a16:creationId xmlns:a16="http://schemas.microsoft.com/office/drawing/2014/main" id="{326AEFA1-9E0A-C169-4B5D-084BCE3582A4}"/>
              </a:ext>
            </a:extLst>
          </p:cNvPr>
          <p:cNvPicPr>
            <a:picLocks noChangeAspect="1"/>
          </p:cNvPicPr>
          <p:nvPr/>
        </p:nvPicPr>
        <p:blipFill>
          <a:blip r:embed="rId6"/>
          <a:stretch>
            <a:fillRect/>
          </a:stretch>
        </p:blipFill>
        <p:spPr>
          <a:xfrm>
            <a:off x="6698998" y="2795850"/>
            <a:ext cx="5141549" cy="1970606"/>
          </a:xfrm>
          <a:prstGeom prst="rect">
            <a:avLst/>
          </a:prstGeom>
        </p:spPr>
      </p:pic>
    </p:spTree>
    <p:extLst>
      <p:ext uri="{BB962C8B-B14F-4D97-AF65-F5344CB8AC3E}">
        <p14:creationId xmlns:p14="http://schemas.microsoft.com/office/powerpoint/2010/main" val="8738981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113905" y="1364213"/>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pic>
        <p:nvPicPr>
          <p:cNvPr id="9" name="Immagine 8">
            <a:extLst>
              <a:ext uri="{FF2B5EF4-FFF2-40B4-BE49-F238E27FC236}">
                <a16:creationId xmlns:a16="http://schemas.microsoft.com/office/drawing/2014/main" id="{31558C77-D6A3-F0D2-1C5B-0EE73E8FC812}"/>
              </a:ext>
            </a:extLst>
          </p:cNvPr>
          <p:cNvPicPr>
            <a:picLocks noChangeAspect="1"/>
          </p:cNvPicPr>
          <p:nvPr/>
        </p:nvPicPr>
        <p:blipFill>
          <a:blip r:embed="rId4"/>
          <a:stretch>
            <a:fillRect/>
          </a:stretch>
        </p:blipFill>
        <p:spPr>
          <a:xfrm>
            <a:off x="351453" y="1904914"/>
            <a:ext cx="11041568" cy="3208329"/>
          </a:xfrm>
          <a:prstGeom prst="rect">
            <a:avLst/>
          </a:prstGeom>
        </p:spPr>
      </p:pic>
    </p:spTree>
    <p:extLst>
      <p:ext uri="{BB962C8B-B14F-4D97-AF65-F5344CB8AC3E}">
        <p14:creationId xmlns:p14="http://schemas.microsoft.com/office/powerpoint/2010/main" val="2682159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113905" y="1557754"/>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pic>
        <p:nvPicPr>
          <p:cNvPr id="7" name="Immagine 6">
            <a:extLst>
              <a:ext uri="{FF2B5EF4-FFF2-40B4-BE49-F238E27FC236}">
                <a16:creationId xmlns:a16="http://schemas.microsoft.com/office/drawing/2014/main" id="{A9AAB687-6442-F6BF-7D19-9E3718DE9834}"/>
              </a:ext>
            </a:extLst>
          </p:cNvPr>
          <p:cNvPicPr>
            <a:picLocks noChangeAspect="1"/>
          </p:cNvPicPr>
          <p:nvPr/>
        </p:nvPicPr>
        <p:blipFill>
          <a:blip r:embed="rId4"/>
          <a:stretch>
            <a:fillRect/>
          </a:stretch>
        </p:blipFill>
        <p:spPr>
          <a:xfrm>
            <a:off x="1216187" y="2134102"/>
            <a:ext cx="9582337" cy="3282139"/>
          </a:xfrm>
          <a:prstGeom prst="rect">
            <a:avLst/>
          </a:prstGeom>
        </p:spPr>
      </p:pic>
    </p:spTree>
    <p:extLst>
      <p:ext uri="{BB962C8B-B14F-4D97-AF65-F5344CB8AC3E}">
        <p14:creationId xmlns:p14="http://schemas.microsoft.com/office/powerpoint/2010/main" val="42389449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113905" y="1557754"/>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pic>
        <p:nvPicPr>
          <p:cNvPr id="7" name="Immagine 6">
            <a:extLst>
              <a:ext uri="{FF2B5EF4-FFF2-40B4-BE49-F238E27FC236}">
                <a16:creationId xmlns:a16="http://schemas.microsoft.com/office/drawing/2014/main" id="{6BDF45EF-98BC-23DE-B7D3-A58F8AF4DB00}"/>
              </a:ext>
            </a:extLst>
          </p:cNvPr>
          <p:cNvPicPr>
            <a:picLocks noChangeAspect="1"/>
          </p:cNvPicPr>
          <p:nvPr/>
        </p:nvPicPr>
        <p:blipFill>
          <a:blip r:embed="rId4"/>
          <a:stretch>
            <a:fillRect/>
          </a:stretch>
        </p:blipFill>
        <p:spPr>
          <a:xfrm>
            <a:off x="833885" y="2328483"/>
            <a:ext cx="10375641" cy="1873125"/>
          </a:xfrm>
          <a:prstGeom prst="rect">
            <a:avLst/>
          </a:prstGeom>
        </p:spPr>
      </p:pic>
      <p:pic>
        <p:nvPicPr>
          <p:cNvPr id="9" name="Immagine 8">
            <a:extLst>
              <a:ext uri="{FF2B5EF4-FFF2-40B4-BE49-F238E27FC236}">
                <a16:creationId xmlns:a16="http://schemas.microsoft.com/office/drawing/2014/main" id="{3B738921-40ED-BFC5-E31D-4557B467E35E}"/>
              </a:ext>
            </a:extLst>
          </p:cNvPr>
          <p:cNvPicPr>
            <a:picLocks noChangeAspect="1"/>
          </p:cNvPicPr>
          <p:nvPr/>
        </p:nvPicPr>
        <p:blipFill>
          <a:blip r:embed="rId5"/>
          <a:stretch>
            <a:fillRect/>
          </a:stretch>
        </p:blipFill>
        <p:spPr>
          <a:xfrm>
            <a:off x="2886366" y="4201608"/>
            <a:ext cx="8720915" cy="1494429"/>
          </a:xfrm>
          <a:prstGeom prst="rect">
            <a:avLst/>
          </a:prstGeom>
        </p:spPr>
      </p:pic>
    </p:spTree>
    <p:extLst>
      <p:ext uri="{BB962C8B-B14F-4D97-AF65-F5344CB8AC3E}">
        <p14:creationId xmlns:p14="http://schemas.microsoft.com/office/powerpoint/2010/main" val="19192124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113905" y="1557754"/>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pic>
        <p:nvPicPr>
          <p:cNvPr id="9" name="Immagine 8">
            <a:extLst>
              <a:ext uri="{FF2B5EF4-FFF2-40B4-BE49-F238E27FC236}">
                <a16:creationId xmlns:a16="http://schemas.microsoft.com/office/drawing/2014/main" id="{7A4A7A12-BF74-1ECB-A569-18C3B6221EC1}"/>
              </a:ext>
            </a:extLst>
          </p:cNvPr>
          <p:cNvPicPr>
            <a:picLocks noChangeAspect="1"/>
          </p:cNvPicPr>
          <p:nvPr/>
        </p:nvPicPr>
        <p:blipFill>
          <a:blip r:embed="rId4"/>
          <a:stretch>
            <a:fillRect/>
          </a:stretch>
        </p:blipFill>
        <p:spPr>
          <a:xfrm>
            <a:off x="1020050" y="2414539"/>
            <a:ext cx="10431624" cy="2325719"/>
          </a:xfrm>
          <a:prstGeom prst="rect">
            <a:avLst/>
          </a:prstGeom>
        </p:spPr>
      </p:pic>
    </p:spTree>
    <p:extLst>
      <p:ext uri="{BB962C8B-B14F-4D97-AF65-F5344CB8AC3E}">
        <p14:creationId xmlns:p14="http://schemas.microsoft.com/office/powerpoint/2010/main" val="16728609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113905" y="1410654"/>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pic>
        <p:nvPicPr>
          <p:cNvPr id="7" name="Immagine 6">
            <a:extLst>
              <a:ext uri="{FF2B5EF4-FFF2-40B4-BE49-F238E27FC236}">
                <a16:creationId xmlns:a16="http://schemas.microsoft.com/office/drawing/2014/main" id="{33030B8E-5F64-29EC-A630-55BC4ED5F14C}"/>
              </a:ext>
            </a:extLst>
          </p:cNvPr>
          <p:cNvPicPr>
            <a:picLocks noChangeAspect="1"/>
          </p:cNvPicPr>
          <p:nvPr/>
        </p:nvPicPr>
        <p:blipFill>
          <a:blip r:embed="rId4"/>
          <a:stretch>
            <a:fillRect/>
          </a:stretch>
        </p:blipFill>
        <p:spPr>
          <a:xfrm>
            <a:off x="1436654" y="2116721"/>
            <a:ext cx="9318692" cy="3452956"/>
          </a:xfrm>
          <a:prstGeom prst="rect">
            <a:avLst/>
          </a:prstGeom>
        </p:spPr>
      </p:pic>
    </p:spTree>
    <p:extLst>
      <p:ext uri="{BB962C8B-B14F-4D97-AF65-F5344CB8AC3E}">
        <p14:creationId xmlns:p14="http://schemas.microsoft.com/office/powerpoint/2010/main" val="22825216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113905" y="1557754"/>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pic>
        <p:nvPicPr>
          <p:cNvPr id="7" name="Immagine 6">
            <a:extLst>
              <a:ext uri="{FF2B5EF4-FFF2-40B4-BE49-F238E27FC236}">
                <a16:creationId xmlns:a16="http://schemas.microsoft.com/office/drawing/2014/main" id="{D2727A4B-B77B-5E17-0BFD-EA282E8A6FBF}"/>
              </a:ext>
            </a:extLst>
          </p:cNvPr>
          <p:cNvPicPr>
            <a:picLocks noChangeAspect="1"/>
          </p:cNvPicPr>
          <p:nvPr/>
        </p:nvPicPr>
        <p:blipFill>
          <a:blip r:embed="rId4"/>
          <a:stretch>
            <a:fillRect/>
          </a:stretch>
        </p:blipFill>
        <p:spPr>
          <a:xfrm>
            <a:off x="1539551" y="2418863"/>
            <a:ext cx="9255967" cy="2447162"/>
          </a:xfrm>
          <a:prstGeom prst="rect">
            <a:avLst/>
          </a:prstGeom>
        </p:spPr>
      </p:pic>
    </p:spTree>
    <p:extLst>
      <p:ext uri="{BB962C8B-B14F-4D97-AF65-F5344CB8AC3E}">
        <p14:creationId xmlns:p14="http://schemas.microsoft.com/office/powerpoint/2010/main" val="3255553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113905" y="1557754"/>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pic>
        <p:nvPicPr>
          <p:cNvPr id="7" name="Immagine 6">
            <a:extLst>
              <a:ext uri="{FF2B5EF4-FFF2-40B4-BE49-F238E27FC236}">
                <a16:creationId xmlns:a16="http://schemas.microsoft.com/office/drawing/2014/main" id="{3425E25C-2A1F-B7FB-1682-AB9AE9B99DC1}"/>
              </a:ext>
            </a:extLst>
          </p:cNvPr>
          <p:cNvPicPr>
            <a:picLocks noChangeAspect="1"/>
          </p:cNvPicPr>
          <p:nvPr/>
        </p:nvPicPr>
        <p:blipFill>
          <a:blip r:embed="rId4"/>
          <a:stretch>
            <a:fillRect/>
          </a:stretch>
        </p:blipFill>
        <p:spPr>
          <a:xfrm>
            <a:off x="1281307" y="2234862"/>
            <a:ext cx="9909110" cy="3048079"/>
          </a:xfrm>
          <a:prstGeom prst="rect">
            <a:avLst/>
          </a:prstGeom>
        </p:spPr>
      </p:pic>
    </p:spTree>
    <p:extLst>
      <p:ext uri="{BB962C8B-B14F-4D97-AF65-F5344CB8AC3E}">
        <p14:creationId xmlns:p14="http://schemas.microsoft.com/office/powerpoint/2010/main" val="39622976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113905" y="1557754"/>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sp>
        <p:nvSpPr>
          <p:cNvPr id="3" name="CasellaDiTesto 2">
            <a:extLst>
              <a:ext uri="{FF2B5EF4-FFF2-40B4-BE49-F238E27FC236}">
                <a16:creationId xmlns:a16="http://schemas.microsoft.com/office/drawing/2014/main" id="{57F526D0-193A-646F-BB6B-3327A43B52E9}"/>
              </a:ext>
            </a:extLst>
          </p:cNvPr>
          <p:cNvSpPr txBox="1"/>
          <p:nvPr/>
        </p:nvSpPr>
        <p:spPr>
          <a:xfrm>
            <a:off x="3032449" y="2206870"/>
            <a:ext cx="7472880" cy="1200329"/>
          </a:xfrm>
          <a:prstGeom prst="rect">
            <a:avLst/>
          </a:prstGeom>
          <a:noFill/>
        </p:spPr>
        <p:txBody>
          <a:bodyPr wrap="none" rtlCol="0">
            <a:spAutoFit/>
          </a:bodyPr>
          <a:lstStyle/>
          <a:p>
            <a:r>
              <a:rPr lang="it-IT" dirty="0"/>
              <a:t>Considerazione sul principio di Ereditarietà </a:t>
            </a:r>
          </a:p>
          <a:p>
            <a:r>
              <a:rPr lang="it-IT" dirty="0"/>
              <a:t>Obiettivo : - </a:t>
            </a:r>
            <a:r>
              <a:rPr lang="it-IT" dirty="0" err="1"/>
              <a:t>Rispecializzazione</a:t>
            </a:r>
            <a:r>
              <a:rPr lang="it-IT" dirty="0"/>
              <a:t> dei metodi della classe base rivolto al riuso dei </a:t>
            </a:r>
          </a:p>
          <a:p>
            <a:r>
              <a:rPr lang="it-IT" dirty="0"/>
              <a:t>                      componenti software</a:t>
            </a:r>
          </a:p>
          <a:p>
            <a:endParaRPr lang="it-IT" dirty="0"/>
          </a:p>
        </p:txBody>
      </p:sp>
      <p:sp>
        <p:nvSpPr>
          <p:cNvPr id="7" name="CasellaDiTesto 6">
            <a:extLst>
              <a:ext uri="{FF2B5EF4-FFF2-40B4-BE49-F238E27FC236}">
                <a16:creationId xmlns:a16="http://schemas.microsoft.com/office/drawing/2014/main" id="{E461E1A2-7AA8-4B88-4411-6CAC31DEAE03}"/>
              </a:ext>
            </a:extLst>
          </p:cNvPr>
          <p:cNvSpPr txBox="1"/>
          <p:nvPr/>
        </p:nvSpPr>
        <p:spPr>
          <a:xfrm>
            <a:off x="1065879" y="3266136"/>
            <a:ext cx="3323539" cy="369332"/>
          </a:xfrm>
          <a:prstGeom prst="rect">
            <a:avLst/>
          </a:prstGeom>
          <a:noFill/>
        </p:spPr>
        <p:txBody>
          <a:bodyPr wrap="none" rtlCol="0">
            <a:spAutoFit/>
          </a:bodyPr>
          <a:lstStyle/>
          <a:p>
            <a:r>
              <a:rPr lang="it-IT" dirty="0"/>
              <a:t>Abbiamo la seguente classe base:</a:t>
            </a:r>
          </a:p>
        </p:txBody>
      </p:sp>
      <p:pic>
        <p:nvPicPr>
          <p:cNvPr id="9" name="Immagine 8">
            <a:extLst>
              <a:ext uri="{FF2B5EF4-FFF2-40B4-BE49-F238E27FC236}">
                <a16:creationId xmlns:a16="http://schemas.microsoft.com/office/drawing/2014/main" id="{C0E08AF5-49D1-5F6F-9B16-30133C689EA5}"/>
              </a:ext>
            </a:extLst>
          </p:cNvPr>
          <p:cNvPicPr>
            <a:picLocks noChangeAspect="1"/>
          </p:cNvPicPr>
          <p:nvPr/>
        </p:nvPicPr>
        <p:blipFill>
          <a:blip r:embed="rId4"/>
          <a:stretch>
            <a:fillRect/>
          </a:stretch>
        </p:blipFill>
        <p:spPr>
          <a:xfrm>
            <a:off x="4389418" y="3187729"/>
            <a:ext cx="3461754" cy="2032235"/>
          </a:xfrm>
          <a:prstGeom prst="rect">
            <a:avLst/>
          </a:prstGeom>
        </p:spPr>
      </p:pic>
      <p:sp>
        <p:nvSpPr>
          <p:cNvPr id="10" name="CasellaDiTesto 9">
            <a:extLst>
              <a:ext uri="{FF2B5EF4-FFF2-40B4-BE49-F238E27FC236}">
                <a16:creationId xmlns:a16="http://schemas.microsoft.com/office/drawing/2014/main" id="{8072FEC7-F76F-A085-5D7F-5C4B7448B153}"/>
              </a:ext>
            </a:extLst>
          </p:cNvPr>
          <p:cNvSpPr txBox="1"/>
          <p:nvPr/>
        </p:nvSpPr>
        <p:spPr>
          <a:xfrm>
            <a:off x="7953782" y="3229235"/>
            <a:ext cx="3878626" cy="1477328"/>
          </a:xfrm>
          <a:prstGeom prst="rect">
            <a:avLst/>
          </a:prstGeom>
          <a:noFill/>
        </p:spPr>
        <p:txBody>
          <a:bodyPr wrap="none" rtlCol="0">
            <a:spAutoFit/>
          </a:bodyPr>
          <a:lstStyle/>
          <a:p>
            <a:r>
              <a:rPr lang="it-IT" dirty="0"/>
              <a:t>Classe persone con la rappresentazione</a:t>
            </a:r>
          </a:p>
          <a:p>
            <a:r>
              <a:rPr lang="it-IT" dirty="0"/>
              <a:t>dei seguenti campi </a:t>
            </a:r>
          </a:p>
          <a:p>
            <a:pPr marL="285750" indent="-285750">
              <a:buFont typeface="Arial" panose="020B0604020202020204" pitchFamily="34" charset="0"/>
              <a:buChar char="•"/>
            </a:pPr>
            <a:r>
              <a:rPr lang="it-IT" dirty="0"/>
              <a:t>Cognome</a:t>
            </a:r>
          </a:p>
          <a:p>
            <a:pPr marL="285750" indent="-285750">
              <a:buFont typeface="Arial" panose="020B0604020202020204" pitchFamily="34" charset="0"/>
              <a:buChar char="•"/>
            </a:pPr>
            <a:r>
              <a:rPr lang="it-IT" dirty="0"/>
              <a:t>Nome</a:t>
            </a:r>
          </a:p>
          <a:p>
            <a:pPr marL="285750" indent="-285750">
              <a:buFont typeface="Arial" panose="020B0604020202020204" pitchFamily="34" charset="0"/>
              <a:buChar char="•"/>
            </a:pPr>
            <a:r>
              <a:rPr lang="it-IT" dirty="0"/>
              <a:t>età</a:t>
            </a:r>
          </a:p>
        </p:txBody>
      </p:sp>
    </p:spTree>
    <p:extLst>
      <p:ext uri="{BB962C8B-B14F-4D97-AF65-F5344CB8AC3E}">
        <p14:creationId xmlns:p14="http://schemas.microsoft.com/office/powerpoint/2010/main" val="3082030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113905" y="1557754"/>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sp>
        <p:nvSpPr>
          <p:cNvPr id="3" name="CasellaDiTesto 2">
            <a:extLst>
              <a:ext uri="{FF2B5EF4-FFF2-40B4-BE49-F238E27FC236}">
                <a16:creationId xmlns:a16="http://schemas.microsoft.com/office/drawing/2014/main" id="{2184517B-B60F-9F7F-4E34-CC4F49B864C7}"/>
              </a:ext>
            </a:extLst>
          </p:cNvPr>
          <p:cNvSpPr txBox="1"/>
          <p:nvPr/>
        </p:nvSpPr>
        <p:spPr>
          <a:xfrm>
            <a:off x="1113905" y="2397475"/>
            <a:ext cx="9521646" cy="2246769"/>
          </a:xfrm>
          <a:prstGeom prst="rect">
            <a:avLst/>
          </a:prstGeom>
          <a:noFill/>
        </p:spPr>
        <p:txBody>
          <a:bodyPr wrap="none" rtlCol="0">
            <a:spAutoFit/>
          </a:bodyPr>
          <a:lstStyle/>
          <a:p>
            <a:r>
              <a:rPr lang="it-IT" sz="2800" dirty="0"/>
              <a:t>Paradigmi alla base della programmazione orientata agli oggetti:</a:t>
            </a:r>
          </a:p>
          <a:p>
            <a:endParaRPr lang="it-IT" sz="2800" dirty="0"/>
          </a:p>
          <a:p>
            <a:pPr marL="285750" indent="-285750">
              <a:buFont typeface="Wingdings" panose="05000000000000000000" pitchFamily="2" charset="2"/>
              <a:buChar char="v"/>
            </a:pPr>
            <a:r>
              <a:rPr lang="it-IT" sz="2800" dirty="0"/>
              <a:t>INCAPSULAMENTO</a:t>
            </a:r>
          </a:p>
          <a:p>
            <a:pPr marL="285750" indent="-285750">
              <a:buFont typeface="Wingdings" panose="05000000000000000000" pitchFamily="2" charset="2"/>
              <a:buChar char="v"/>
            </a:pPr>
            <a:r>
              <a:rPr lang="it-IT" sz="2800" dirty="0"/>
              <a:t>EREDITARIETA’</a:t>
            </a:r>
          </a:p>
          <a:p>
            <a:pPr marL="285750" indent="-285750">
              <a:buFont typeface="Wingdings" panose="05000000000000000000" pitchFamily="2" charset="2"/>
              <a:buChar char="v"/>
            </a:pPr>
            <a:r>
              <a:rPr lang="it-IT" sz="2800" dirty="0"/>
              <a:t>POLIMORFISMO</a:t>
            </a:r>
          </a:p>
        </p:txBody>
      </p:sp>
    </p:spTree>
    <p:extLst>
      <p:ext uri="{BB962C8B-B14F-4D97-AF65-F5344CB8AC3E}">
        <p14:creationId xmlns:p14="http://schemas.microsoft.com/office/powerpoint/2010/main" val="10683883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113905" y="1557754"/>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pic>
        <p:nvPicPr>
          <p:cNvPr id="7" name="Immagine 6">
            <a:extLst>
              <a:ext uri="{FF2B5EF4-FFF2-40B4-BE49-F238E27FC236}">
                <a16:creationId xmlns:a16="http://schemas.microsoft.com/office/drawing/2014/main" id="{6D86DEEE-1D15-6C6E-9C0C-72B25D081B75}"/>
              </a:ext>
            </a:extLst>
          </p:cNvPr>
          <p:cNvPicPr>
            <a:picLocks noChangeAspect="1"/>
          </p:cNvPicPr>
          <p:nvPr/>
        </p:nvPicPr>
        <p:blipFill>
          <a:blip r:embed="rId4"/>
          <a:stretch>
            <a:fillRect/>
          </a:stretch>
        </p:blipFill>
        <p:spPr>
          <a:xfrm>
            <a:off x="582060" y="2442067"/>
            <a:ext cx="4781551" cy="2071688"/>
          </a:xfrm>
          <a:prstGeom prst="rect">
            <a:avLst/>
          </a:prstGeom>
        </p:spPr>
      </p:pic>
      <p:sp>
        <p:nvSpPr>
          <p:cNvPr id="8" name="CasellaDiTesto 7">
            <a:extLst>
              <a:ext uri="{FF2B5EF4-FFF2-40B4-BE49-F238E27FC236}">
                <a16:creationId xmlns:a16="http://schemas.microsoft.com/office/drawing/2014/main" id="{119FA7CE-4453-1DC1-A442-F6757EF84B46}"/>
              </a:ext>
            </a:extLst>
          </p:cNvPr>
          <p:cNvSpPr txBox="1"/>
          <p:nvPr/>
        </p:nvSpPr>
        <p:spPr>
          <a:xfrm>
            <a:off x="6235862" y="2234862"/>
            <a:ext cx="5521833" cy="3970318"/>
          </a:xfrm>
          <a:prstGeom prst="rect">
            <a:avLst/>
          </a:prstGeom>
          <a:noFill/>
        </p:spPr>
        <p:txBody>
          <a:bodyPr wrap="none" rtlCol="0">
            <a:spAutoFit/>
          </a:bodyPr>
          <a:lstStyle/>
          <a:p>
            <a:r>
              <a:rPr lang="it-IT" dirty="0"/>
              <a:t>Abbiamo la classe derivata Clienti che eredita da Persone</a:t>
            </a:r>
          </a:p>
          <a:p>
            <a:r>
              <a:rPr lang="it-IT" dirty="0"/>
              <a:t>Con l’ausilio del paradigma di ereditarietà, dovremmo</a:t>
            </a:r>
          </a:p>
          <a:p>
            <a:r>
              <a:rPr lang="it-IT" dirty="0"/>
              <a:t>creare per mezzo del Repository Pattern una interfaccia</a:t>
            </a:r>
          </a:p>
          <a:p>
            <a:r>
              <a:rPr lang="it-IT" dirty="0"/>
              <a:t>costituita da due metodi</a:t>
            </a:r>
          </a:p>
          <a:p>
            <a:endParaRPr lang="it-IT" dirty="0"/>
          </a:p>
          <a:p>
            <a:pPr marL="285750" indent="-285750">
              <a:buFont typeface="Arial" panose="020B0604020202020204" pitchFamily="34" charset="0"/>
              <a:buChar char="•"/>
            </a:pPr>
            <a:r>
              <a:rPr lang="it-IT" dirty="0" err="1"/>
              <a:t>AddClienti</a:t>
            </a:r>
            <a:r>
              <a:rPr lang="it-IT" dirty="0"/>
              <a:t> -&gt; Non si chiamerà più </a:t>
            </a:r>
            <a:r>
              <a:rPr lang="it-IT" dirty="0" err="1"/>
              <a:t>AddPersona</a:t>
            </a:r>
            <a:endParaRPr lang="it-IT" dirty="0"/>
          </a:p>
          <a:p>
            <a:pPr marL="285750" indent="-285750">
              <a:buFont typeface="Arial" panose="020B0604020202020204" pitchFamily="34" charset="0"/>
              <a:buChar char="•"/>
            </a:pPr>
            <a:r>
              <a:rPr lang="it-IT" dirty="0" err="1"/>
              <a:t>StampaDati</a:t>
            </a:r>
            <a:r>
              <a:rPr lang="it-IT" dirty="0"/>
              <a:t> -&gt; Visualizzerà tutte le istanze di clienti</a:t>
            </a:r>
          </a:p>
          <a:p>
            <a:r>
              <a:rPr lang="it-IT" dirty="0"/>
              <a:t>      con le caratteristiche Cognome – Nome – età</a:t>
            </a:r>
          </a:p>
          <a:p>
            <a:endParaRPr lang="it-IT" dirty="0"/>
          </a:p>
          <a:p>
            <a:r>
              <a:rPr lang="it-IT" dirty="0"/>
              <a:t>Le interfacce sono dei contratti che prevedono la </a:t>
            </a:r>
          </a:p>
          <a:p>
            <a:r>
              <a:rPr lang="it-IT" dirty="0"/>
              <a:t>rappresentazione delle intestazioni di metodi (gradi di</a:t>
            </a:r>
          </a:p>
          <a:p>
            <a:r>
              <a:rPr lang="it-IT" dirty="0"/>
              <a:t>specializzazione di una entità). Queste intestazioni di</a:t>
            </a:r>
          </a:p>
          <a:p>
            <a:r>
              <a:rPr lang="it-IT" dirty="0"/>
              <a:t>metodi troveranno la concreta implementazione nella</a:t>
            </a:r>
          </a:p>
          <a:p>
            <a:r>
              <a:rPr lang="it-IT" dirty="0"/>
              <a:t>classe concreta</a:t>
            </a:r>
          </a:p>
        </p:txBody>
      </p:sp>
    </p:spTree>
    <p:extLst>
      <p:ext uri="{BB962C8B-B14F-4D97-AF65-F5344CB8AC3E}">
        <p14:creationId xmlns:p14="http://schemas.microsoft.com/office/powerpoint/2010/main" val="38413965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113905" y="1386119"/>
            <a:ext cx="1072664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20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20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20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20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pic>
        <p:nvPicPr>
          <p:cNvPr id="7" name="Immagine 6">
            <a:extLst>
              <a:ext uri="{FF2B5EF4-FFF2-40B4-BE49-F238E27FC236}">
                <a16:creationId xmlns:a16="http://schemas.microsoft.com/office/drawing/2014/main" id="{F6685151-A0A4-9C2B-2C68-F45FCC553B15}"/>
              </a:ext>
            </a:extLst>
          </p:cNvPr>
          <p:cNvPicPr>
            <a:picLocks noChangeAspect="1"/>
          </p:cNvPicPr>
          <p:nvPr/>
        </p:nvPicPr>
        <p:blipFill>
          <a:blip r:embed="rId4"/>
          <a:stretch>
            <a:fillRect/>
          </a:stretch>
        </p:blipFill>
        <p:spPr>
          <a:xfrm>
            <a:off x="834079" y="2178202"/>
            <a:ext cx="3279345" cy="2616572"/>
          </a:xfrm>
          <a:prstGeom prst="rect">
            <a:avLst/>
          </a:prstGeom>
        </p:spPr>
      </p:pic>
      <p:sp>
        <p:nvSpPr>
          <p:cNvPr id="8" name="CasellaDiTesto 7">
            <a:extLst>
              <a:ext uri="{FF2B5EF4-FFF2-40B4-BE49-F238E27FC236}">
                <a16:creationId xmlns:a16="http://schemas.microsoft.com/office/drawing/2014/main" id="{BFD982E6-3E54-365A-9720-EE3160AFA736}"/>
              </a:ext>
            </a:extLst>
          </p:cNvPr>
          <p:cNvSpPr txBox="1"/>
          <p:nvPr/>
        </p:nvSpPr>
        <p:spPr>
          <a:xfrm>
            <a:off x="4385686" y="1776518"/>
            <a:ext cx="6692409" cy="923330"/>
          </a:xfrm>
          <a:prstGeom prst="rect">
            <a:avLst/>
          </a:prstGeom>
          <a:noFill/>
        </p:spPr>
        <p:txBody>
          <a:bodyPr wrap="none" rtlCol="0">
            <a:spAutoFit/>
          </a:bodyPr>
          <a:lstStyle/>
          <a:p>
            <a:r>
              <a:rPr lang="it-IT" dirty="0"/>
              <a:t>Questa è la definizione dell’interfaccia </a:t>
            </a:r>
            <a:r>
              <a:rPr lang="it-IT" dirty="0" err="1"/>
              <a:t>IClienti</a:t>
            </a:r>
            <a:r>
              <a:rPr lang="it-IT" dirty="0"/>
              <a:t>. Si dovrà creare un </a:t>
            </a:r>
          </a:p>
          <a:p>
            <a:r>
              <a:rPr lang="it-IT" dirty="0" err="1"/>
              <a:t>RepositoryClienti</a:t>
            </a:r>
            <a:r>
              <a:rPr lang="it-IT" dirty="0"/>
              <a:t> (classe concreta) che deriva da questa interfaccia. Si</a:t>
            </a:r>
          </a:p>
          <a:p>
            <a:r>
              <a:rPr lang="it-IT" dirty="0"/>
              <a:t>sceglierà dal menu intelligente la creazione dell’interfaccia esplicita</a:t>
            </a:r>
          </a:p>
        </p:txBody>
      </p:sp>
      <p:pic>
        <p:nvPicPr>
          <p:cNvPr id="10" name="Immagine 9">
            <a:extLst>
              <a:ext uri="{FF2B5EF4-FFF2-40B4-BE49-F238E27FC236}">
                <a16:creationId xmlns:a16="http://schemas.microsoft.com/office/drawing/2014/main" id="{C2ED6DE4-3481-DEC1-4CB7-111F95A6D6FC}"/>
              </a:ext>
            </a:extLst>
          </p:cNvPr>
          <p:cNvPicPr>
            <a:picLocks noChangeAspect="1"/>
          </p:cNvPicPr>
          <p:nvPr/>
        </p:nvPicPr>
        <p:blipFill>
          <a:blip r:embed="rId5"/>
          <a:stretch>
            <a:fillRect/>
          </a:stretch>
        </p:blipFill>
        <p:spPr>
          <a:xfrm>
            <a:off x="4483312" y="2789848"/>
            <a:ext cx="3801214" cy="1703799"/>
          </a:xfrm>
          <a:prstGeom prst="rect">
            <a:avLst/>
          </a:prstGeom>
        </p:spPr>
      </p:pic>
      <p:pic>
        <p:nvPicPr>
          <p:cNvPr id="14" name="Immagine 13">
            <a:extLst>
              <a:ext uri="{FF2B5EF4-FFF2-40B4-BE49-F238E27FC236}">
                <a16:creationId xmlns:a16="http://schemas.microsoft.com/office/drawing/2014/main" id="{C65D01AF-A285-8B44-288A-D53BE1370592}"/>
              </a:ext>
            </a:extLst>
          </p:cNvPr>
          <p:cNvPicPr>
            <a:picLocks noChangeAspect="1"/>
          </p:cNvPicPr>
          <p:nvPr/>
        </p:nvPicPr>
        <p:blipFill>
          <a:blip r:embed="rId6"/>
          <a:stretch>
            <a:fillRect/>
          </a:stretch>
        </p:blipFill>
        <p:spPr>
          <a:xfrm>
            <a:off x="6235862" y="4139937"/>
            <a:ext cx="5776913" cy="1809750"/>
          </a:xfrm>
          <a:prstGeom prst="rect">
            <a:avLst/>
          </a:prstGeom>
        </p:spPr>
      </p:pic>
    </p:spTree>
    <p:extLst>
      <p:ext uri="{BB962C8B-B14F-4D97-AF65-F5344CB8AC3E}">
        <p14:creationId xmlns:p14="http://schemas.microsoft.com/office/powerpoint/2010/main" val="7566483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113905" y="1557754"/>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pic>
        <p:nvPicPr>
          <p:cNvPr id="7" name="Immagine 6">
            <a:extLst>
              <a:ext uri="{FF2B5EF4-FFF2-40B4-BE49-F238E27FC236}">
                <a16:creationId xmlns:a16="http://schemas.microsoft.com/office/drawing/2014/main" id="{DE41694C-4D06-ADDC-6311-25EF157BD687}"/>
              </a:ext>
            </a:extLst>
          </p:cNvPr>
          <p:cNvPicPr>
            <a:picLocks noChangeAspect="1"/>
          </p:cNvPicPr>
          <p:nvPr/>
        </p:nvPicPr>
        <p:blipFill>
          <a:blip r:embed="rId4"/>
          <a:stretch>
            <a:fillRect/>
          </a:stretch>
        </p:blipFill>
        <p:spPr>
          <a:xfrm>
            <a:off x="703358" y="2232674"/>
            <a:ext cx="4351481" cy="3126533"/>
          </a:xfrm>
          <a:prstGeom prst="rect">
            <a:avLst/>
          </a:prstGeom>
        </p:spPr>
      </p:pic>
      <p:pic>
        <p:nvPicPr>
          <p:cNvPr id="9" name="Immagine 8">
            <a:extLst>
              <a:ext uri="{FF2B5EF4-FFF2-40B4-BE49-F238E27FC236}">
                <a16:creationId xmlns:a16="http://schemas.microsoft.com/office/drawing/2014/main" id="{A4576C30-6FEA-232F-02DA-D408C3411C6B}"/>
              </a:ext>
            </a:extLst>
          </p:cNvPr>
          <p:cNvPicPr>
            <a:picLocks noChangeAspect="1"/>
          </p:cNvPicPr>
          <p:nvPr/>
        </p:nvPicPr>
        <p:blipFill>
          <a:blip r:embed="rId5"/>
          <a:stretch>
            <a:fillRect/>
          </a:stretch>
        </p:blipFill>
        <p:spPr>
          <a:xfrm>
            <a:off x="6096000" y="2232674"/>
            <a:ext cx="5656476" cy="3254149"/>
          </a:xfrm>
          <a:prstGeom prst="rect">
            <a:avLst/>
          </a:prstGeom>
        </p:spPr>
      </p:pic>
      <p:sp>
        <p:nvSpPr>
          <p:cNvPr id="10" name="Freccia a destra 9">
            <a:extLst>
              <a:ext uri="{FF2B5EF4-FFF2-40B4-BE49-F238E27FC236}">
                <a16:creationId xmlns:a16="http://schemas.microsoft.com/office/drawing/2014/main" id="{C9E89D5C-2245-5682-6918-9DC38EAA5796}"/>
              </a:ext>
            </a:extLst>
          </p:cNvPr>
          <p:cNvSpPr/>
          <p:nvPr/>
        </p:nvSpPr>
        <p:spPr>
          <a:xfrm>
            <a:off x="4795935" y="3247053"/>
            <a:ext cx="1110343" cy="677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637340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113905" y="1557754"/>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pic>
        <p:nvPicPr>
          <p:cNvPr id="7" name="Immagine 6">
            <a:extLst>
              <a:ext uri="{FF2B5EF4-FFF2-40B4-BE49-F238E27FC236}">
                <a16:creationId xmlns:a16="http://schemas.microsoft.com/office/drawing/2014/main" id="{DA5FF29C-C1F1-572F-C496-0D9FFD07D794}"/>
              </a:ext>
            </a:extLst>
          </p:cNvPr>
          <p:cNvPicPr>
            <a:picLocks noChangeAspect="1"/>
          </p:cNvPicPr>
          <p:nvPr/>
        </p:nvPicPr>
        <p:blipFill>
          <a:blip r:embed="rId4"/>
          <a:stretch>
            <a:fillRect/>
          </a:stretch>
        </p:blipFill>
        <p:spPr>
          <a:xfrm>
            <a:off x="324358" y="2650185"/>
            <a:ext cx="6318139" cy="2215840"/>
          </a:xfrm>
          <a:prstGeom prst="rect">
            <a:avLst/>
          </a:prstGeom>
        </p:spPr>
      </p:pic>
      <p:sp>
        <p:nvSpPr>
          <p:cNvPr id="8" name="CasellaDiTesto 7">
            <a:extLst>
              <a:ext uri="{FF2B5EF4-FFF2-40B4-BE49-F238E27FC236}">
                <a16:creationId xmlns:a16="http://schemas.microsoft.com/office/drawing/2014/main" id="{30F76DAB-A15B-67A3-E051-DFABF949B899}"/>
              </a:ext>
            </a:extLst>
          </p:cNvPr>
          <p:cNvSpPr txBox="1"/>
          <p:nvPr/>
        </p:nvSpPr>
        <p:spPr>
          <a:xfrm>
            <a:off x="6811258" y="2280777"/>
            <a:ext cx="5056384" cy="1477328"/>
          </a:xfrm>
          <a:prstGeom prst="rect">
            <a:avLst/>
          </a:prstGeom>
          <a:noFill/>
        </p:spPr>
        <p:txBody>
          <a:bodyPr wrap="none" rtlCol="0">
            <a:spAutoFit/>
          </a:bodyPr>
          <a:lstStyle/>
          <a:p>
            <a:r>
              <a:rPr lang="it-IT" dirty="0"/>
              <a:t>Questa interfaccia rappresenta il contratto al</a:t>
            </a:r>
          </a:p>
          <a:p>
            <a:r>
              <a:rPr lang="it-IT" dirty="0"/>
              <a:t>quale l’applicativo dovrà sottostare per specializzare</a:t>
            </a:r>
          </a:p>
          <a:p>
            <a:r>
              <a:rPr lang="it-IT" dirty="0"/>
              <a:t>quando saranno disponibili le logiche implementa-</a:t>
            </a:r>
          </a:p>
          <a:p>
            <a:r>
              <a:rPr lang="it-IT" dirty="0" err="1"/>
              <a:t>tive</a:t>
            </a:r>
            <a:r>
              <a:rPr lang="it-IT" dirty="0"/>
              <a:t> dei metodi rubricati nella classe concreta </a:t>
            </a:r>
          </a:p>
          <a:p>
            <a:r>
              <a:rPr lang="it-IT" dirty="0"/>
              <a:t>(classe derivata) </a:t>
            </a:r>
            <a:r>
              <a:rPr lang="it-IT" dirty="0" err="1"/>
              <a:t>RepositoryPersone.cs</a:t>
            </a:r>
            <a:endParaRPr lang="it-IT" dirty="0"/>
          </a:p>
        </p:txBody>
      </p:sp>
      <p:pic>
        <p:nvPicPr>
          <p:cNvPr id="10" name="Immagine 9">
            <a:extLst>
              <a:ext uri="{FF2B5EF4-FFF2-40B4-BE49-F238E27FC236}">
                <a16:creationId xmlns:a16="http://schemas.microsoft.com/office/drawing/2014/main" id="{CBB7CB81-629D-F34D-0D50-9BFC78503B38}"/>
              </a:ext>
            </a:extLst>
          </p:cNvPr>
          <p:cNvPicPr>
            <a:picLocks noChangeAspect="1"/>
          </p:cNvPicPr>
          <p:nvPr/>
        </p:nvPicPr>
        <p:blipFill>
          <a:blip r:embed="rId5"/>
          <a:stretch>
            <a:fillRect/>
          </a:stretch>
        </p:blipFill>
        <p:spPr>
          <a:xfrm>
            <a:off x="6946598" y="3898277"/>
            <a:ext cx="4029215" cy="1935495"/>
          </a:xfrm>
          <a:prstGeom prst="rect">
            <a:avLst/>
          </a:prstGeom>
        </p:spPr>
      </p:pic>
    </p:spTree>
    <p:extLst>
      <p:ext uri="{BB962C8B-B14F-4D97-AF65-F5344CB8AC3E}">
        <p14:creationId xmlns:p14="http://schemas.microsoft.com/office/powerpoint/2010/main" val="26376883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113905" y="1460525"/>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pic>
        <p:nvPicPr>
          <p:cNvPr id="7" name="Immagine 6">
            <a:extLst>
              <a:ext uri="{FF2B5EF4-FFF2-40B4-BE49-F238E27FC236}">
                <a16:creationId xmlns:a16="http://schemas.microsoft.com/office/drawing/2014/main" id="{939456FA-5E85-B949-4518-E87BF48E910D}"/>
              </a:ext>
            </a:extLst>
          </p:cNvPr>
          <p:cNvPicPr>
            <a:picLocks noChangeAspect="1"/>
          </p:cNvPicPr>
          <p:nvPr/>
        </p:nvPicPr>
        <p:blipFill>
          <a:blip r:embed="rId4"/>
          <a:stretch>
            <a:fillRect/>
          </a:stretch>
        </p:blipFill>
        <p:spPr>
          <a:xfrm>
            <a:off x="1020599" y="2233945"/>
            <a:ext cx="5543642" cy="2454243"/>
          </a:xfrm>
          <a:prstGeom prst="rect">
            <a:avLst/>
          </a:prstGeom>
        </p:spPr>
      </p:pic>
      <p:sp>
        <p:nvSpPr>
          <p:cNvPr id="8" name="CasellaDiTesto 7">
            <a:extLst>
              <a:ext uri="{FF2B5EF4-FFF2-40B4-BE49-F238E27FC236}">
                <a16:creationId xmlns:a16="http://schemas.microsoft.com/office/drawing/2014/main" id="{4DB31A2C-B17A-045E-F60F-15209204CF1A}"/>
              </a:ext>
            </a:extLst>
          </p:cNvPr>
          <p:cNvSpPr txBox="1"/>
          <p:nvPr/>
        </p:nvSpPr>
        <p:spPr>
          <a:xfrm>
            <a:off x="6564241" y="1991349"/>
            <a:ext cx="5198987" cy="1754326"/>
          </a:xfrm>
          <a:prstGeom prst="rect">
            <a:avLst/>
          </a:prstGeom>
          <a:noFill/>
        </p:spPr>
        <p:txBody>
          <a:bodyPr wrap="none" rtlCol="0">
            <a:spAutoFit/>
          </a:bodyPr>
          <a:lstStyle/>
          <a:p>
            <a:r>
              <a:rPr lang="it-IT" dirty="0"/>
              <a:t>Con l’implementazione dell’interfaccia esplicita</a:t>
            </a:r>
          </a:p>
          <a:p>
            <a:r>
              <a:rPr lang="it-IT" dirty="0"/>
              <a:t>si persegue l’obiettivo che se dovessimo avere</a:t>
            </a:r>
          </a:p>
          <a:p>
            <a:r>
              <a:rPr lang="it-IT" dirty="0"/>
              <a:t>due metodi con lo stesso nome e firma fa da </a:t>
            </a:r>
            <a:r>
              <a:rPr lang="it-IT" dirty="0" err="1"/>
              <a:t>discri</a:t>
            </a:r>
            <a:endParaRPr lang="it-IT" dirty="0"/>
          </a:p>
          <a:p>
            <a:r>
              <a:rPr lang="it-IT" dirty="0" err="1"/>
              <a:t>minantem</a:t>
            </a:r>
            <a:r>
              <a:rPr lang="it-IT" dirty="0"/>
              <a:t> per l’applicazione dell’ereditarietà multipla</a:t>
            </a:r>
          </a:p>
          <a:p>
            <a:r>
              <a:rPr lang="it-IT" dirty="0"/>
              <a:t>di una classe base da queste </a:t>
            </a:r>
            <a:r>
              <a:rPr lang="it-IT" dirty="0" err="1"/>
              <a:t>interfaccie</a:t>
            </a:r>
            <a:r>
              <a:rPr lang="it-IT" dirty="0"/>
              <a:t>, appunto il</a:t>
            </a:r>
          </a:p>
          <a:p>
            <a:r>
              <a:rPr lang="it-IT" dirty="0"/>
              <a:t>nome dell’interfaccia stessa.</a:t>
            </a:r>
          </a:p>
        </p:txBody>
      </p:sp>
      <p:sp>
        <p:nvSpPr>
          <p:cNvPr id="9" name="CasellaDiTesto 8">
            <a:extLst>
              <a:ext uri="{FF2B5EF4-FFF2-40B4-BE49-F238E27FC236}">
                <a16:creationId xmlns:a16="http://schemas.microsoft.com/office/drawing/2014/main" id="{F06F40BA-1C50-A94B-96DB-C9F2F5C886A9}"/>
              </a:ext>
            </a:extLst>
          </p:cNvPr>
          <p:cNvSpPr txBox="1"/>
          <p:nvPr/>
        </p:nvSpPr>
        <p:spPr>
          <a:xfrm>
            <a:off x="6564241" y="3841987"/>
            <a:ext cx="5413020" cy="2308324"/>
          </a:xfrm>
          <a:prstGeom prst="rect">
            <a:avLst/>
          </a:prstGeom>
          <a:noFill/>
        </p:spPr>
        <p:txBody>
          <a:bodyPr wrap="none" rtlCol="0">
            <a:spAutoFit/>
          </a:bodyPr>
          <a:lstStyle/>
          <a:p>
            <a:r>
              <a:rPr lang="it-IT" dirty="0"/>
              <a:t>Si dichiara il tipo </a:t>
            </a:r>
            <a:r>
              <a:rPr lang="it-IT" dirty="0" err="1"/>
              <a:t>Ipersona</a:t>
            </a:r>
            <a:r>
              <a:rPr lang="it-IT" dirty="0"/>
              <a:t> rep al quale si eguaglia </a:t>
            </a:r>
          </a:p>
          <a:p>
            <a:r>
              <a:rPr lang="it-IT" dirty="0"/>
              <a:t>l’istanza della classe </a:t>
            </a:r>
            <a:r>
              <a:rPr lang="it-IT" dirty="0" err="1"/>
              <a:t>RepositoryPersone</a:t>
            </a:r>
            <a:r>
              <a:rPr lang="it-IT" dirty="0"/>
              <a:t>()</a:t>
            </a:r>
          </a:p>
          <a:p>
            <a:r>
              <a:rPr lang="it-IT" dirty="0"/>
              <a:t>Si invocherà il metodo </a:t>
            </a:r>
            <a:r>
              <a:rPr lang="it-IT" dirty="0" err="1"/>
              <a:t>AddPersona</a:t>
            </a:r>
            <a:r>
              <a:rPr lang="it-IT" dirty="0"/>
              <a:t> passando </a:t>
            </a:r>
          </a:p>
          <a:p>
            <a:r>
              <a:rPr lang="it-IT" dirty="0"/>
              <a:t>l’istanza della classe Persone denominata p1</a:t>
            </a:r>
          </a:p>
          <a:p>
            <a:r>
              <a:rPr lang="it-IT" dirty="0"/>
              <a:t>Il metodo aggiungerà tale istanza (istanza di persona)</a:t>
            </a:r>
          </a:p>
          <a:p>
            <a:r>
              <a:rPr lang="it-IT" dirty="0"/>
              <a:t>ad una </a:t>
            </a:r>
            <a:r>
              <a:rPr lang="it-IT" dirty="0" err="1"/>
              <a:t>collection</a:t>
            </a:r>
            <a:r>
              <a:rPr lang="it-IT" dirty="0"/>
              <a:t> con modificatore </a:t>
            </a:r>
            <a:r>
              <a:rPr lang="it-IT" dirty="0" err="1"/>
              <a:t>static</a:t>
            </a:r>
            <a:r>
              <a:rPr lang="it-IT" dirty="0"/>
              <a:t>.</a:t>
            </a:r>
          </a:p>
          <a:p>
            <a:r>
              <a:rPr lang="it-IT" dirty="0"/>
              <a:t>Il motivo perché si condivide la </a:t>
            </a:r>
            <a:r>
              <a:rPr lang="it-IT" dirty="0" err="1"/>
              <a:t>collection</a:t>
            </a:r>
            <a:r>
              <a:rPr lang="it-IT" dirty="0"/>
              <a:t> tra più istanze</a:t>
            </a:r>
          </a:p>
          <a:p>
            <a:r>
              <a:rPr lang="it-IT" dirty="0"/>
              <a:t>di persone preservando così tutti gli items aggiunti.</a:t>
            </a:r>
          </a:p>
        </p:txBody>
      </p:sp>
    </p:spTree>
    <p:extLst>
      <p:ext uri="{BB962C8B-B14F-4D97-AF65-F5344CB8AC3E}">
        <p14:creationId xmlns:p14="http://schemas.microsoft.com/office/powerpoint/2010/main" val="30214699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113905" y="1425691"/>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pic>
        <p:nvPicPr>
          <p:cNvPr id="7" name="Immagine 6">
            <a:extLst>
              <a:ext uri="{FF2B5EF4-FFF2-40B4-BE49-F238E27FC236}">
                <a16:creationId xmlns:a16="http://schemas.microsoft.com/office/drawing/2014/main" id="{CCD9FE62-3718-1E14-D854-E1AFE7630607}"/>
              </a:ext>
            </a:extLst>
          </p:cNvPr>
          <p:cNvPicPr>
            <a:picLocks noChangeAspect="1"/>
          </p:cNvPicPr>
          <p:nvPr/>
        </p:nvPicPr>
        <p:blipFill>
          <a:blip r:embed="rId4"/>
          <a:stretch>
            <a:fillRect/>
          </a:stretch>
        </p:blipFill>
        <p:spPr>
          <a:xfrm>
            <a:off x="1113905" y="2034174"/>
            <a:ext cx="10496550" cy="1666875"/>
          </a:xfrm>
          <a:prstGeom prst="rect">
            <a:avLst/>
          </a:prstGeom>
        </p:spPr>
      </p:pic>
      <p:sp>
        <p:nvSpPr>
          <p:cNvPr id="8" name="CasellaDiTesto 7">
            <a:extLst>
              <a:ext uri="{FF2B5EF4-FFF2-40B4-BE49-F238E27FC236}">
                <a16:creationId xmlns:a16="http://schemas.microsoft.com/office/drawing/2014/main" id="{CE2C2756-6B33-7165-B9CD-463A02E3AFA4}"/>
              </a:ext>
            </a:extLst>
          </p:cNvPr>
          <p:cNvSpPr txBox="1"/>
          <p:nvPr/>
        </p:nvSpPr>
        <p:spPr>
          <a:xfrm>
            <a:off x="1094335" y="3795531"/>
            <a:ext cx="10746212" cy="923330"/>
          </a:xfrm>
          <a:prstGeom prst="rect">
            <a:avLst/>
          </a:prstGeom>
          <a:noFill/>
        </p:spPr>
        <p:txBody>
          <a:bodyPr wrap="none" rtlCol="0">
            <a:spAutoFit/>
          </a:bodyPr>
          <a:lstStyle/>
          <a:p>
            <a:r>
              <a:rPr lang="it-IT" dirty="0"/>
              <a:t>Sopra rappresentato l’output nella console </a:t>
            </a:r>
            <a:r>
              <a:rPr lang="it-IT" dirty="0" err="1"/>
              <a:t>application</a:t>
            </a:r>
            <a:r>
              <a:rPr lang="it-IT" dirty="0"/>
              <a:t> del codice implementato per l’utilizzo della classe Persone</a:t>
            </a:r>
          </a:p>
          <a:p>
            <a:r>
              <a:rPr lang="it-IT" dirty="0"/>
              <a:t>con il </a:t>
            </a:r>
            <a:r>
              <a:rPr lang="it-IT" dirty="0" err="1"/>
              <a:t>repositoryPersone</a:t>
            </a:r>
            <a:r>
              <a:rPr lang="it-IT" dirty="0"/>
              <a:t> (classe derivata dall’interfaccia </a:t>
            </a:r>
            <a:r>
              <a:rPr lang="it-IT" dirty="0" err="1"/>
              <a:t>IPersone</a:t>
            </a:r>
            <a:r>
              <a:rPr lang="it-IT" dirty="0"/>
              <a:t>). Il codice a livello di implementazione è stato</a:t>
            </a:r>
          </a:p>
          <a:p>
            <a:r>
              <a:rPr lang="it-IT" dirty="0"/>
              <a:t>rappresentato nella slide precedente</a:t>
            </a:r>
          </a:p>
        </p:txBody>
      </p:sp>
    </p:spTree>
    <p:extLst>
      <p:ext uri="{BB962C8B-B14F-4D97-AF65-F5344CB8AC3E}">
        <p14:creationId xmlns:p14="http://schemas.microsoft.com/office/powerpoint/2010/main" val="4942734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113905" y="1557754"/>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pic>
        <p:nvPicPr>
          <p:cNvPr id="8" name="Immagine 7">
            <a:extLst>
              <a:ext uri="{FF2B5EF4-FFF2-40B4-BE49-F238E27FC236}">
                <a16:creationId xmlns:a16="http://schemas.microsoft.com/office/drawing/2014/main" id="{9B010B30-13F8-B6CE-9085-AF452E0A98C0}"/>
              </a:ext>
            </a:extLst>
          </p:cNvPr>
          <p:cNvPicPr>
            <a:picLocks noChangeAspect="1"/>
          </p:cNvPicPr>
          <p:nvPr/>
        </p:nvPicPr>
        <p:blipFill>
          <a:blip r:embed="rId4"/>
          <a:stretch>
            <a:fillRect/>
          </a:stretch>
        </p:blipFill>
        <p:spPr>
          <a:xfrm>
            <a:off x="1716249" y="2820561"/>
            <a:ext cx="9039225" cy="2552700"/>
          </a:xfrm>
          <a:prstGeom prst="rect">
            <a:avLst/>
          </a:prstGeom>
        </p:spPr>
      </p:pic>
      <p:sp>
        <p:nvSpPr>
          <p:cNvPr id="9" name="CasellaDiTesto 8">
            <a:extLst>
              <a:ext uri="{FF2B5EF4-FFF2-40B4-BE49-F238E27FC236}">
                <a16:creationId xmlns:a16="http://schemas.microsoft.com/office/drawing/2014/main" id="{9ED4B35D-531E-E3DC-DC4A-F3382B42DF00}"/>
              </a:ext>
            </a:extLst>
          </p:cNvPr>
          <p:cNvSpPr txBox="1"/>
          <p:nvPr/>
        </p:nvSpPr>
        <p:spPr>
          <a:xfrm>
            <a:off x="2006081" y="2269523"/>
            <a:ext cx="7606249" cy="369332"/>
          </a:xfrm>
          <a:prstGeom prst="rect">
            <a:avLst/>
          </a:prstGeom>
          <a:noFill/>
        </p:spPr>
        <p:txBody>
          <a:bodyPr wrap="none" rtlCol="0">
            <a:spAutoFit/>
          </a:bodyPr>
          <a:lstStyle/>
          <a:p>
            <a:r>
              <a:rPr lang="it-IT" dirty="0"/>
              <a:t>L’architettura .NET Core prevede nativamente la gestione del paradigma della DI</a:t>
            </a:r>
          </a:p>
        </p:txBody>
      </p:sp>
    </p:spTree>
    <p:extLst>
      <p:ext uri="{BB962C8B-B14F-4D97-AF65-F5344CB8AC3E}">
        <p14:creationId xmlns:p14="http://schemas.microsoft.com/office/powerpoint/2010/main" val="7487099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113905" y="1557754"/>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pic>
        <p:nvPicPr>
          <p:cNvPr id="7" name="Immagine 6">
            <a:extLst>
              <a:ext uri="{FF2B5EF4-FFF2-40B4-BE49-F238E27FC236}">
                <a16:creationId xmlns:a16="http://schemas.microsoft.com/office/drawing/2014/main" id="{43C0940A-A490-A92E-E81A-5B6E36702ACC}"/>
              </a:ext>
            </a:extLst>
          </p:cNvPr>
          <p:cNvPicPr>
            <a:picLocks noChangeAspect="1"/>
          </p:cNvPicPr>
          <p:nvPr/>
        </p:nvPicPr>
        <p:blipFill>
          <a:blip r:embed="rId4"/>
          <a:stretch>
            <a:fillRect/>
          </a:stretch>
        </p:blipFill>
        <p:spPr>
          <a:xfrm>
            <a:off x="1559864" y="2343344"/>
            <a:ext cx="8829675" cy="1238250"/>
          </a:xfrm>
          <a:prstGeom prst="rect">
            <a:avLst/>
          </a:prstGeom>
        </p:spPr>
      </p:pic>
      <p:pic>
        <p:nvPicPr>
          <p:cNvPr id="9" name="Immagine 8">
            <a:extLst>
              <a:ext uri="{FF2B5EF4-FFF2-40B4-BE49-F238E27FC236}">
                <a16:creationId xmlns:a16="http://schemas.microsoft.com/office/drawing/2014/main" id="{6FD6D607-B5A2-56B9-BDA1-FC937A6BCD62}"/>
              </a:ext>
            </a:extLst>
          </p:cNvPr>
          <p:cNvPicPr>
            <a:picLocks noChangeAspect="1"/>
          </p:cNvPicPr>
          <p:nvPr/>
        </p:nvPicPr>
        <p:blipFill>
          <a:blip r:embed="rId5"/>
          <a:stretch>
            <a:fillRect/>
          </a:stretch>
        </p:blipFill>
        <p:spPr>
          <a:xfrm>
            <a:off x="1559864" y="3332848"/>
            <a:ext cx="8722819" cy="2114187"/>
          </a:xfrm>
          <a:prstGeom prst="rect">
            <a:avLst/>
          </a:prstGeom>
        </p:spPr>
      </p:pic>
    </p:spTree>
    <p:extLst>
      <p:ext uri="{BB962C8B-B14F-4D97-AF65-F5344CB8AC3E}">
        <p14:creationId xmlns:p14="http://schemas.microsoft.com/office/powerpoint/2010/main" val="41091787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113905" y="1557754"/>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pic>
        <p:nvPicPr>
          <p:cNvPr id="7" name="Immagine 6">
            <a:extLst>
              <a:ext uri="{FF2B5EF4-FFF2-40B4-BE49-F238E27FC236}">
                <a16:creationId xmlns:a16="http://schemas.microsoft.com/office/drawing/2014/main" id="{37EDA6A3-4CF9-5752-43C3-338DD97DF8DF}"/>
              </a:ext>
            </a:extLst>
          </p:cNvPr>
          <p:cNvPicPr>
            <a:picLocks noChangeAspect="1"/>
          </p:cNvPicPr>
          <p:nvPr/>
        </p:nvPicPr>
        <p:blipFill>
          <a:blip r:embed="rId4"/>
          <a:stretch>
            <a:fillRect/>
          </a:stretch>
        </p:blipFill>
        <p:spPr>
          <a:xfrm>
            <a:off x="2727649" y="2331487"/>
            <a:ext cx="6041960" cy="2861710"/>
          </a:xfrm>
          <a:prstGeom prst="rect">
            <a:avLst/>
          </a:prstGeom>
        </p:spPr>
      </p:pic>
    </p:spTree>
    <p:extLst>
      <p:ext uri="{BB962C8B-B14F-4D97-AF65-F5344CB8AC3E}">
        <p14:creationId xmlns:p14="http://schemas.microsoft.com/office/powerpoint/2010/main" val="31390858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113905" y="1557754"/>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pic>
        <p:nvPicPr>
          <p:cNvPr id="7" name="Immagine 6">
            <a:extLst>
              <a:ext uri="{FF2B5EF4-FFF2-40B4-BE49-F238E27FC236}">
                <a16:creationId xmlns:a16="http://schemas.microsoft.com/office/drawing/2014/main" id="{4C53A74B-6B0D-5E1A-7308-89164FFAE2A6}"/>
              </a:ext>
            </a:extLst>
          </p:cNvPr>
          <p:cNvPicPr>
            <a:picLocks noChangeAspect="1"/>
          </p:cNvPicPr>
          <p:nvPr/>
        </p:nvPicPr>
        <p:blipFill>
          <a:blip r:embed="rId4"/>
          <a:stretch>
            <a:fillRect/>
          </a:stretch>
        </p:blipFill>
        <p:spPr>
          <a:xfrm>
            <a:off x="3181738" y="2312654"/>
            <a:ext cx="4133461" cy="2987592"/>
          </a:xfrm>
          <a:prstGeom prst="rect">
            <a:avLst/>
          </a:prstGeom>
        </p:spPr>
      </p:pic>
    </p:spTree>
    <p:extLst>
      <p:ext uri="{BB962C8B-B14F-4D97-AF65-F5344CB8AC3E}">
        <p14:creationId xmlns:p14="http://schemas.microsoft.com/office/powerpoint/2010/main" val="2334536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113905" y="1557754"/>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sp>
        <p:nvSpPr>
          <p:cNvPr id="3" name="CasellaDiTesto 2">
            <a:extLst>
              <a:ext uri="{FF2B5EF4-FFF2-40B4-BE49-F238E27FC236}">
                <a16:creationId xmlns:a16="http://schemas.microsoft.com/office/drawing/2014/main" id="{36ED76DC-0679-816D-EDD7-2CAC0851A0F6}"/>
              </a:ext>
            </a:extLst>
          </p:cNvPr>
          <p:cNvSpPr txBox="1"/>
          <p:nvPr/>
        </p:nvSpPr>
        <p:spPr>
          <a:xfrm>
            <a:off x="2441849" y="2178567"/>
            <a:ext cx="7144200" cy="523220"/>
          </a:xfrm>
          <a:prstGeom prst="rect">
            <a:avLst/>
          </a:prstGeom>
          <a:noFill/>
        </p:spPr>
        <p:txBody>
          <a:bodyPr wrap="none" rtlCol="0">
            <a:spAutoFit/>
          </a:bodyPr>
          <a:lstStyle/>
          <a:p>
            <a:r>
              <a:rPr lang="it-IT" sz="2800" dirty="0"/>
              <a:t>COS’E’ IL PARADIGMA DELL’INCAPSULAMENTO?</a:t>
            </a:r>
          </a:p>
        </p:txBody>
      </p:sp>
      <p:sp>
        <p:nvSpPr>
          <p:cNvPr id="8" name="CasellaDiTesto 7">
            <a:extLst>
              <a:ext uri="{FF2B5EF4-FFF2-40B4-BE49-F238E27FC236}">
                <a16:creationId xmlns:a16="http://schemas.microsoft.com/office/drawing/2014/main" id="{162664FC-3AB6-2623-4CA8-F1F494C9F0C1}"/>
              </a:ext>
            </a:extLst>
          </p:cNvPr>
          <p:cNvSpPr txBox="1"/>
          <p:nvPr/>
        </p:nvSpPr>
        <p:spPr>
          <a:xfrm>
            <a:off x="781303" y="2741902"/>
            <a:ext cx="10465292" cy="2308324"/>
          </a:xfrm>
          <a:prstGeom prst="rect">
            <a:avLst/>
          </a:prstGeom>
          <a:noFill/>
        </p:spPr>
        <p:txBody>
          <a:bodyPr wrap="square">
            <a:spAutoFit/>
          </a:bodyPr>
          <a:lstStyle/>
          <a:p>
            <a:r>
              <a:rPr lang="it-IT" b="0" i="0" dirty="0">
                <a:solidFill>
                  <a:srgbClr val="171717"/>
                </a:solidFill>
                <a:effectLst/>
                <a:latin typeface="Segoe UI" panose="020B0502040204020203" pitchFamily="34" charset="0"/>
              </a:rPr>
              <a:t>Nascondere lo stato interno e la funzionalità di un oggetto e consentire l'accesso solo tramite un set pubblico di funzioni.</a:t>
            </a:r>
          </a:p>
          <a:p>
            <a:endParaRPr lang="it-IT" dirty="0">
              <a:solidFill>
                <a:srgbClr val="171717"/>
              </a:solidFill>
              <a:latin typeface="Segoe UI" panose="020B0502040204020203" pitchFamily="34" charset="0"/>
            </a:endParaRPr>
          </a:p>
          <a:p>
            <a:r>
              <a:rPr lang="it-IT" dirty="0">
                <a:solidFill>
                  <a:srgbClr val="171717"/>
                </a:solidFill>
                <a:latin typeface="Segoe UI" panose="020B0502040204020203" pitchFamily="34" charset="0"/>
              </a:rPr>
              <a:t>Lo stato interno viene cambiato per le proprietà di una determinata entità. Le funzionalità rappresentano i diversi gradi di specializzazione di quella entità (denominati metodi)</a:t>
            </a:r>
          </a:p>
          <a:p>
            <a:r>
              <a:rPr lang="it-IT" dirty="0">
                <a:solidFill>
                  <a:srgbClr val="171717"/>
                </a:solidFill>
                <a:latin typeface="Segoe UI" panose="020B0502040204020203" pitchFamily="34" charset="0"/>
              </a:rPr>
              <a:t>A tal riguardo distinguiamo due concetti:</a:t>
            </a:r>
          </a:p>
          <a:p>
            <a:r>
              <a:rPr lang="it-IT" dirty="0">
                <a:solidFill>
                  <a:srgbClr val="171717"/>
                </a:solidFill>
                <a:latin typeface="Segoe UI" panose="020B0502040204020203" pitchFamily="34" charset="0"/>
              </a:rPr>
              <a:t>-&gt; Incapsulamento </a:t>
            </a:r>
          </a:p>
          <a:p>
            <a:r>
              <a:rPr lang="it-IT" dirty="0">
                <a:solidFill>
                  <a:srgbClr val="171717"/>
                </a:solidFill>
                <a:latin typeface="Segoe UI" panose="020B0502040204020203" pitchFamily="34" charset="0"/>
              </a:rPr>
              <a:t>-&gt; Information </a:t>
            </a:r>
            <a:r>
              <a:rPr lang="it-IT" dirty="0" err="1">
                <a:solidFill>
                  <a:srgbClr val="171717"/>
                </a:solidFill>
                <a:latin typeface="Segoe UI" panose="020B0502040204020203" pitchFamily="34" charset="0"/>
              </a:rPr>
              <a:t>Hiding</a:t>
            </a:r>
            <a:endParaRPr lang="it-IT" dirty="0"/>
          </a:p>
        </p:txBody>
      </p:sp>
    </p:spTree>
    <p:extLst>
      <p:ext uri="{BB962C8B-B14F-4D97-AF65-F5344CB8AC3E}">
        <p14:creationId xmlns:p14="http://schemas.microsoft.com/office/powerpoint/2010/main" val="36124647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113905" y="1557754"/>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pic>
        <p:nvPicPr>
          <p:cNvPr id="7" name="Immagine 6">
            <a:extLst>
              <a:ext uri="{FF2B5EF4-FFF2-40B4-BE49-F238E27FC236}">
                <a16:creationId xmlns:a16="http://schemas.microsoft.com/office/drawing/2014/main" id="{05A79AB0-D123-85BC-2B6D-C5EEEEBE5307}"/>
              </a:ext>
            </a:extLst>
          </p:cNvPr>
          <p:cNvPicPr>
            <a:picLocks noChangeAspect="1"/>
          </p:cNvPicPr>
          <p:nvPr/>
        </p:nvPicPr>
        <p:blipFill>
          <a:blip r:embed="rId4"/>
          <a:stretch>
            <a:fillRect/>
          </a:stretch>
        </p:blipFill>
        <p:spPr>
          <a:xfrm>
            <a:off x="1369268" y="2918172"/>
            <a:ext cx="9619861" cy="2054541"/>
          </a:xfrm>
          <a:prstGeom prst="rect">
            <a:avLst/>
          </a:prstGeom>
        </p:spPr>
      </p:pic>
      <p:sp>
        <p:nvSpPr>
          <p:cNvPr id="9" name="CasellaDiTesto 8">
            <a:extLst>
              <a:ext uri="{FF2B5EF4-FFF2-40B4-BE49-F238E27FC236}">
                <a16:creationId xmlns:a16="http://schemas.microsoft.com/office/drawing/2014/main" id="{F4684A7D-7EA2-643B-5EF0-3DB81C71DD54}"/>
              </a:ext>
            </a:extLst>
          </p:cNvPr>
          <p:cNvSpPr txBox="1"/>
          <p:nvPr/>
        </p:nvSpPr>
        <p:spPr>
          <a:xfrm>
            <a:off x="1369268" y="2325495"/>
            <a:ext cx="7241332" cy="369332"/>
          </a:xfrm>
          <a:prstGeom prst="rect">
            <a:avLst/>
          </a:prstGeom>
          <a:noFill/>
        </p:spPr>
        <p:txBody>
          <a:bodyPr wrap="square">
            <a:spAutoFit/>
          </a:bodyPr>
          <a:lstStyle/>
          <a:p>
            <a:r>
              <a:rPr lang="it-IT" sz="1800" dirty="0" err="1">
                <a:solidFill>
                  <a:srgbClr val="0000FF"/>
                </a:solidFill>
                <a:latin typeface="Cascadia Mono" panose="020B0609020000020004" pitchFamily="49" charset="0"/>
              </a:rPr>
              <a:t>using</a:t>
            </a:r>
            <a:r>
              <a:rPr lang="it-IT" sz="1800" dirty="0">
                <a:solidFill>
                  <a:srgbClr val="000000"/>
                </a:solidFill>
                <a:latin typeface="Cascadia Mono" panose="020B0609020000020004" pitchFamily="49" charset="0"/>
              </a:rPr>
              <a:t> </a:t>
            </a:r>
            <a:r>
              <a:rPr lang="it-IT" sz="1800" dirty="0" err="1">
                <a:solidFill>
                  <a:srgbClr val="000000"/>
                </a:solidFill>
                <a:latin typeface="Cascadia Mono" panose="020B0609020000020004" pitchFamily="49" charset="0"/>
              </a:rPr>
              <a:t>Microsoft.Extensions.DependencyInjection</a:t>
            </a:r>
            <a:r>
              <a:rPr lang="it-IT" sz="1800" dirty="0">
                <a:solidFill>
                  <a:srgbClr val="000000"/>
                </a:solidFill>
                <a:latin typeface="Cascadia Mono" panose="020B0609020000020004" pitchFamily="49" charset="0"/>
              </a:rPr>
              <a:t>;</a:t>
            </a:r>
            <a:endParaRPr lang="it-IT" dirty="0"/>
          </a:p>
        </p:txBody>
      </p:sp>
    </p:spTree>
    <p:extLst>
      <p:ext uri="{BB962C8B-B14F-4D97-AF65-F5344CB8AC3E}">
        <p14:creationId xmlns:p14="http://schemas.microsoft.com/office/powerpoint/2010/main" val="3505243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113905" y="1557754"/>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pic>
        <p:nvPicPr>
          <p:cNvPr id="7" name="Immagine 6">
            <a:extLst>
              <a:ext uri="{FF2B5EF4-FFF2-40B4-BE49-F238E27FC236}">
                <a16:creationId xmlns:a16="http://schemas.microsoft.com/office/drawing/2014/main" id="{06A58D37-1525-0325-0D0E-A506FB20ECBE}"/>
              </a:ext>
            </a:extLst>
          </p:cNvPr>
          <p:cNvPicPr>
            <a:picLocks noChangeAspect="1"/>
          </p:cNvPicPr>
          <p:nvPr/>
        </p:nvPicPr>
        <p:blipFill>
          <a:blip r:embed="rId4"/>
          <a:stretch>
            <a:fillRect/>
          </a:stretch>
        </p:blipFill>
        <p:spPr>
          <a:xfrm>
            <a:off x="1113905" y="2533480"/>
            <a:ext cx="10477500" cy="1762125"/>
          </a:xfrm>
          <a:prstGeom prst="rect">
            <a:avLst/>
          </a:prstGeom>
        </p:spPr>
      </p:pic>
    </p:spTree>
    <p:extLst>
      <p:ext uri="{BB962C8B-B14F-4D97-AF65-F5344CB8AC3E}">
        <p14:creationId xmlns:p14="http://schemas.microsoft.com/office/powerpoint/2010/main" val="2074397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113905" y="1557754"/>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pic>
        <p:nvPicPr>
          <p:cNvPr id="7" name="Immagine 6">
            <a:extLst>
              <a:ext uri="{FF2B5EF4-FFF2-40B4-BE49-F238E27FC236}">
                <a16:creationId xmlns:a16="http://schemas.microsoft.com/office/drawing/2014/main" id="{D2797EB8-C82C-5965-234D-97C5D0EEE39E}"/>
              </a:ext>
            </a:extLst>
          </p:cNvPr>
          <p:cNvPicPr>
            <a:picLocks noChangeAspect="1"/>
          </p:cNvPicPr>
          <p:nvPr/>
        </p:nvPicPr>
        <p:blipFill>
          <a:blip r:embed="rId4"/>
          <a:stretch>
            <a:fillRect/>
          </a:stretch>
        </p:blipFill>
        <p:spPr>
          <a:xfrm>
            <a:off x="1113905" y="2234862"/>
            <a:ext cx="4214316" cy="3040030"/>
          </a:xfrm>
          <a:prstGeom prst="rect">
            <a:avLst/>
          </a:prstGeom>
        </p:spPr>
      </p:pic>
      <p:sp>
        <p:nvSpPr>
          <p:cNvPr id="8" name="CasellaDiTesto 7">
            <a:extLst>
              <a:ext uri="{FF2B5EF4-FFF2-40B4-BE49-F238E27FC236}">
                <a16:creationId xmlns:a16="http://schemas.microsoft.com/office/drawing/2014/main" id="{A2F04F95-4455-6122-1874-28AE17E4D996}"/>
              </a:ext>
            </a:extLst>
          </p:cNvPr>
          <p:cNvSpPr txBox="1"/>
          <p:nvPr/>
        </p:nvSpPr>
        <p:spPr>
          <a:xfrm>
            <a:off x="5411755" y="2967335"/>
            <a:ext cx="5567806" cy="923330"/>
          </a:xfrm>
          <a:prstGeom prst="rect">
            <a:avLst/>
          </a:prstGeom>
          <a:noFill/>
        </p:spPr>
        <p:txBody>
          <a:bodyPr wrap="none" rtlCol="0">
            <a:spAutoFit/>
          </a:bodyPr>
          <a:lstStyle/>
          <a:p>
            <a:r>
              <a:rPr lang="it-IT" dirty="0"/>
              <a:t>Interfaccia Generica in modo da implementare una classe</a:t>
            </a:r>
          </a:p>
          <a:p>
            <a:r>
              <a:rPr lang="it-IT" dirty="0"/>
              <a:t>Concreta che deriva da un certo tipo effettuando tutte le </a:t>
            </a:r>
          </a:p>
          <a:p>
            <a:r>
              <a:rPr lang="it-IT" dirty="0"/>
              <a:t>opportune sostituzioni senza sbagliare affatto</a:t>
            </a:r>
          </a:p>
        </p:txBody>
      </p:sp>
    </p:spTree>
    <p:extLst>
      <p:ext uri="{BB962C8B-B14F-4D97-AF65-F5344CB8AC3E}">
        <p14:creationId xmlns:p14="http://schemas.microsoft.com/office/powerpoint/2010/main" val="20273554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113905" y="1403865"/>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sp>
        <p:nvSpPr>
          <p:cNvPr id="3" name="CasellaDiTesto 2">
            <a:extLst>
              <a:ext uri="{FF2B5EF4-FFF2-40B4-BE49-F238E27FC236}">
                <a16:creationId xmlns:a16="http://schemas.microsoft.com/office/drawing/2014/main" id="{BCA2F5C8-96E5-86C1-42A3-CAD819904F8A}"/>
              </a:ext>
            </a:extLst>
          </p:cNvPr>
          <p:cNvSpPr txBox="1"/>
          <p:nvPr/>
        </p:nvSpPr>
        <p:spPr>
          <a:xfrm>
            <a:off x="834079" y="2037815"/>
            <a:ext cx="11125418" cy="3416320"/>
          </a:xfrm>
          <a:prstGeom prst="rect">
            <a:avLst/>
          </a:prstGeom>
          <a:noFill/>
        </p:spPr>
        <p:txBody>
          <a:bodyPr wrap="none" rtlCol="0">
            <a:spAutoFit/>
          </a:bodyPr>
          <a:lstStyle/>
          <a:p>
            <a:r>
              <a:rPr lang="it-IT" dirty="0"/>
              <a:t>Microsoft ha utilizzato opportunamente una tipologia di classi denominate astratte per implementare un </a:t>
            </a:r>
          </a:p>
          <a:p>
            <a:r>
              <a:rPr lang="it-IT" dirty="0"/>
              <a:t>modello standardizzato per gestire il Data Access Layer. Esso è denominato </a:t>
            </a:r>
            <a:r>
              <a:rPr lang="it-IT" dirty="0" err="1"/>
              <a:t>ADO.Net</a:t>
            </a:r>
            <a:endParaRPr lang="it-IT" dirty="0"/>
          </a:p>
          <a:p>
            <a:endParaRPr lang="it-IT" dirty="0"/>
          </a:p>
          <a:p>
            <a:r>
              <a:rPr lang="it-IT" dirty="0"/>
              <a:t>Le classi sono </a:t>
            </a:r>
          </a:p>
          <a:p>
            <a:pPr marL="285750" indent="-285750">
              <a:buFont typeface="Arial" panose="020B0604020202020204" pitchFamily="34" charset="0"/>
              <a:buChar char="•"/>
            </a:pPr>
            <a:r>
              <a:rPr lang="it-IT" dirty="0" err="1"/>
              <a:t>DBConnection</a:t>
            </a:r>
            <a:endParaRPr lang="it-IT" dirty="0"/>
          </a:p>
          <a:p>
            <a:pPr marL="285750" indent="-285750">
              <a:buFont typeface="Arial" panose="020B0604020202020204" pitchFamily="34" charset="0"/>
              <a:buChar char="•"/>
            </a:pPr>
            <a:r>
              <a:rPr lang="it-IT" dirty="0" err="1"/>
              <a:t>DBCommand</a:t>
            </a:r>
            <a:endParaRPr lang="it-IT" dirty="0"/>
          </a:p>
          <a:p>
            <a:pPr marL="285750" indent="-285750">
              <a:buFont typeface="Arial" panose="020B0604020202020204" pitchFamily="34" charset="0"/>
              <a:buChar char="•"/>
            </a:pPr>
            <a:r>
              <a:rPr lang="it-IT" dirty="0" err="1"/>
              <a:t>DBDataReader</a:t>
            </a:r>
            <a:endParaRPr lang="it-IT" dirty="0"/>
          </a:p>
          <a:p>
            <a:pPr marL="285750" indent="-285750">
              <a:buFont typeface="Arial" panose="020B0604020202020204" pitchFamily="34" charset="0"/>
              <a:buChar char="•"/>
            </a:pPr>
            <a:r>
              <a:rPr lang="it-IT" dirty="0" err="1"/>
              <a:t>DBDataAdapter</a:t>
            </a:r>
            <a:r>
              <a:rPr lang="it-IT" dirty="0"/>
              <a:t> (trasforma un oggetto </a:t>
            </a:r>
            <a:r>
              <a:rPr lang="it-IT" dirty="0" err="1"/>
              <a:t>DBCommand</a:t>
            </a:r>
            <a:r>
              <a:rPr lang="it-IT" dirty="0"/>
              <a:t> in </a:t>
            </a:r>
            <a:r>
              <a:rPr lang="it-IT" dirty="0" err="1"/>
              <a:t>DataSet</a:t>
            </a:r>
            <a:r>
              <a:rPr lang="it-IT" dirty="0"/>
              <a:t> che risulta essere il </a:t>
            </a:r>
            <a:r>
              <a:rPr lang="it-IT" dirty="0" err="1"/>
              <a:t>resultset</a:t>
            </a:r>
            <a:r>
              <a:rPr lang="it-IT" dirty="0"/>
              <a:t> di una query eseguita</a:t>
            </a:r>
          </a:p>
          <a:p>
            <a:pPr marL="285750" indent="-285750">
              <a:buFont typeface="Arial" panose="020B0604020202020204" pitchFamily="34" charset="0"/>
              <a:buChar char="•"/>
            </a:pPr>
            <a:r>
              <a:rPr lang="it-IT" dirty="0" err="1"/>
              <a:t>DataSet</a:t>
            </a:r>
            <a:endParaRPr lang="it-IT" dirty="0"/>
          </a:p>
          <a:p>
            <a:pPr marL="285750" indent="-285750">
              <a:buFont typeface="Arial" panose="020B0604020202020204" pitchFamily="34" charset="0"/>
              <a:buChar char="•"/>
            </a:pPr>
            <a:endParaRPr lang="it-IT" dirty="0"/>
          </a:p>
          <a:p>
            <a:r>
              <a:rPr lang="it-IT" dirty="0"/>
              <a:t>Definite queste classi astratte tutte le società fornitrici di </a:t>
            </a:r>
            <a:r>
              <a:rPr lang="it-IT" dirty="0" err="1"/>
              <a:t>DataProvider</a:t>
            </a:r>
            <a:r>
              <a:rPr lang="it-IT" dirty="0"/>
              <a:t> si sono uniformate per creare il client</a:t>
            </a:r>
          </a:p>
          <a:p>
            <a:r>
              <a:rPr lang="it-IT" dirty="0"/>
              <a:t>per ogni opportuno DBMS (es. SQL Server,  MySQL, </a:t>
            </a:r>
            <a:r>
              <a:rPr lang="it-IT" dirty="0" err="1"/>
              <a:t>SQLlite</a:t>
            </a:r>
            <a:r>
              <a:rPr lang="it-IT" dirty="0"/>
              <a:t>, Oracle, DB2, etc. </a:t>
            </a:r>
            <a:r>
              <a:rPr lang="it-IT" dirty="0" err="1"/>
              <a:t>etc</a:t>
            </a:r>
            <a:r>
              <a:rPr lang="it-IT" dirty="0"/>
              <a:t>)</a:t>
            </a:r>
          </a:p>
        </p:txBody>
      </p:sp>
    </p:spTree>
    <p:extLst>
      <p:ext uri="{BB962C8B-B14F-4D97-AF65-F5344CB8AC3E}">
        <p14:creationId xmlns:p14="http://schemas.microsoft.com/office/powerpoint/2010/main" val="17898760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113905" y="1557754"/>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sp>
        <p:nvSpPr>
          <p:cNvPr id="3" name="CasellaDiTesto 2">
            <a:extLst>
              <a:ext uri="{FF2B5EF4-FFF2-40B4-BE49-F238E27FC236}">
                <a16:creationId xmlns:a16="http://schemas.microsoft.com/office/drawing/2014/main" id="{22414D47-5426-8AF1-A8B0-E24DCACA3A01}"/>
              </a:ext>
            </a:extLst>
          </p:cNvPr>
          <p:cNvSpPr txBox="1"/>
          <p:nvPr/>
        </p:nvSpPr>
        <p:spPr>
          <a:xfrm>
            <a:off x="954930" y="2437734"/>
            <a:ext cx="11419729" cy="2585323"/>
          </a:xfrm>
          <a:prstGeom prst="rect">
            <a:avLst/>
          </a:prstGeom>
          <a:noFill/>
        </p:spPr>
        <p:txBody>
          <a:bodyPr wrap="none" rtlCol="0">
            <a:spAutoFit/>
          </a:bodyPr>
          <a:lstStyle/>
          <a:p>
            <a:r>
              <a:rPr lang="it-IT" dirty="0"/>
              <a:t>L’utilità delle classi astratte serve anche per definire un modello di business </a:t>
            </a:r>
            <a:r>
              <a:rPr lang="it-IT" dirty="0" err="1"/>
              <a:t>logic</a:t>
            </a:r>
            <a:r>
              <a:rPr lang="it-IT" dirty="0"/>
              <a:t> per il quale si possono</a:t>
            </a:r>
          </a:p>
          <a:p>
            <a:r>
              <a:rPr lang="it-IT" dirty="0"/>
              <a:t>definire </a:t>
            </a:r>
          </a:p>
          <a:p>
            <a:endParaRPr lang="it-IT" dirty="0"/>
          </a:p>
          <a:p>
            <a:pPr marL="285750" indent="-285750">
              <a:buFont typeface="Arial" panose="020B0604020202020204" pitchFamily="34" charset="0"/>
              <a:buChar char="•"/>
            </a:pPr>
            <a:r>
              <a:rPr lang="it-IT" b="1" dirty="0"/>
              <a:t>Le proprietà o i metodi di quella classe con il modificatore </a:t>
            </a:r>
            <a:r>
              <a:rPr lang="it-IT" b="1" dirty="0" err="1"/>
              <a:t>virtual</a:t>
            </a:r>
            <a:r>
              <a:rPr lang="it-IT" b="1" dirty="0"/>
              <a:t>. In questo contesto si definisce una</a:t>
            </a:r>
          </a:p>
          <a:p>
            <a:r>
              <a:rPr lang="it-IT" b="1" dirty="0"/>
              <a:t>      prima implementazione di acquisire le informazioni caratteristiche di quella classe e poi nella classe concreta</a:t>
            </a:r>
          </a:p>
          <a:p>
            <a:r>
              <a:rPr lang="it-IT" b="1" dirty="0"/>
              <a:t>     (classe derivata) si può eseguire l’</a:t>
            </a:r>
            <a:r>
              <a:rPr lang="it-IT" b="1" dirty="0" err="1"/>
              <a:t>override</a:t>
            </a:r>
            <a:r>
              <a:rPr lang="it-IT" b="1" dirty="0"/>
              <a:t> nel caso di </a:t>
            </a:r>
            <a:r>
              <a:rPr lang="it-IT" b="1" dirty="0" err="1"/>
              <a:t>rispecializzazione</a:t>
            </a:r>
            <a:r>
              <a:rPr lang="it-IT" b="1" dirty="0"/>
              <a:t> dei comportamenti.</a:t>
            </a:r>
          </a:p>
          <a:p>
            <a:pPr marL="285750" indent="-285750">
              <a:buFont typeface="Arial" panose="020B0604020202020204" pitchFamily="34" charset="0"/>
              <a:buChar char="•"/>
            </a:pPr>
            <a:r>
              <a:rPr lang="it-IT" b="1" dirty="0"/>
              <a:t>Le proprietà o i metodi di quella classe con il modificatore </a:t>
            </a:r>
            <a:r>
              <a:rPr lang="it-IT" b="1" dirty="0" err="1"/>
              <a:t>abastract</a:t>
            </a:r>
            <a:r>
              <a:rPr lang="it-IT" b="1" dirty="0"/>
              <a:t>. In questo contesto si definisce esclusivamente</a:t>
            </a:r>
          </a:p>
          <a:p>
            <a:r>
              <a:rPr lang="it-IT" b="1" dirty="0"/>
              <a:t>     l’intestazione della proprietà o del metodo e poi la logica implementativa viene differita nella classe concreta</a:t>
            </a:r>
          </a:p>
          <a:p>
            <a:r>
              <a:rPr lang="it-IT" b="1" dirty="0"/>
              <a:t>    (classe derivata)</a:t>
            </a:r>
          </a:p>
        </p:txBody>
      </p:sp>
    </p:spTree>
    <p:extLst>
      <p:ext uri="{BB962C8B-B14F-4D97-AF65-F5344CB8AC3E}">
        <p14:creationId xmlns:p14="http://schemas.microsoft.com/office/powerpoint/2010/main" val="13163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082152" y="1364213"/>
            <a:ext cx="1072664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24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24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24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24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pic>
        <p:nvPicPr>
          <p:cNvPr id="7" name="Immagine 6">
            <a:extLst>
              <a:ext uri="{FF2B5EF4-FFF2-40B4-BE49-F238E27FC236}">
                <a16:creationId xmlns:a16="http://schemas.microsoft.com/office/drawing/2014/main" id="{7C19D9DD-3AFE-641E-79D6-678047A2958B}"/>
              </a:ext>
            </a:extLst>
          </p:cNvPr>
          <p:cNvPicPr>
            <a:picLocks noChangeAspect="1"/>
          </p:cNvPicPr>
          <p:nvPr/>
        </p:nvPicPr>
        <p:blipFill>
          <a:blip r:embed="rId4"/>
          <a:stretch>
            <a:fillRect/>
          </a:stretch>
        </p:blipFill>
        <p:spPr>
          <a:xfrm>
            <a:off x="1082152" y="2234862"/>
            <a:ext cx="4938568" cy="3059154"/>
          </a:xfrm>
          <a:prstGeom prst="rect">
            <a:avLst/>
          </a:prstGeom>
        </p:spPr>
      </p:pic>
      <p:sp>
        <p:nvSpPr>
          <p:cNvPr id="8" name="CasellaDiTesto 7">
            <a:extLst>
              <a:ext uri="{FF2B5EF4-FFF2-40B4-BE49-F238E27FC236}">
                <a16:creationId xmlns:a16="http://schemas.microsoft.com/office/drawing/2014/main" id="{1524C90A-1B40-E076-9AD9-21029F8D2B16}"/>
              </a:ext>
            </a:extLst>
          </p:cNvPr>
          <p:cNvSpPr txBox="1"/>
          <p:nvPr/>
        </p:nvSpPr>
        <p:spPr>
          <a:xfrm>
            <a:off x="6137133" y="1785105"/>
            <a:ext cx="5386859" cy="1754326"/>
          </a:xfrm>
          <a:prstGeom prst="rect">
            <a:avLst/>
          </a:prstGeom>
          <a:noFill/>
        </p:spPr>
        <p:txBody>
          <a:bodyPr wrap="none" rtlCol="0">
            <a:spAutoFit/>
          </a:bodyPr>
          <a:lstStyle/>
          <a:p>
            <a:r>
              <a:rPr lang="it-IT" dirty="0"/>
              <a:t>Un modello di classe dove si applica l’ereditarietà con</a:t>
            </a:r>
          </a:p>
          <a:p>
            <a:r>
              <a:rPr lang="it-IT" dirty="0"/>
              <a:t>l’interfaccia </a:t>
            </a:r>
            <a:r>
              <a:rPr lang="it-IT" dirty="0" err="1"/>
              <a:t>IComparable</a:t>
            </a:r>
            <a:r>
              <a:rPr lang="it-IT" dirty="0"/>
              <a:t> per permettere di effettuare</a:t>
            </a:r>
          </a:p>
          <a:p>
            <a:r>
              <a:rPr lang="it-IT" dirty="0"/>
              <a:t>l’ordinamento alfabetico/numerico di una determinata</a:t>
            </a:r>
          </a:p>
          <a:p>
            <a:r>
              <a:rPr lang="it-IT" dirty="0"/>
              <a:t>Proprietà invocando il metodo Sort. In questo caso </a:t>
            </a:r>
          </a:p>
          <a:p>
            <a:r>
              <a:rPr lang="it-IT" dirty="0"/>
              <a:t>l’ordinamento applicato è decrescente dal più grande al</a:t>
            </a:r>
          </a:p>
          <a:p>
            <a:r>
              <a:rPr lang="it-IT" dirty="0"/>
              <a:t>piccolo</a:t>
            </a:r>
          </a:p>
        </p:txBody>
      </p:sp>
      <p:pic>
        <p:nvPicPr>
          <p:cNvPr id="10" name="Immagine 9">
            <a:extLst>
              <a:ext uri="{FF2B5EF4-FFF2-40B4-BE49-F238E27FC236}">
                <a16:creationId xmlns:a16="http://schemas.microsoft.com/office/drawing/2014/main" id="{C8ECB766-F041-D088-236D-DB8000EA6DAC}"/>
              </a:ext>
            </a:extLst>
          </p:cNvPr>
          <p:cNvPicPr>
            <a:picLocks noChangeAspect="1"/>
          </p:cNvPicPr>
          <p:nvPr/>
        </p:nvPicPr>
        <p:blipFill>
          <a:blip r:embed="rId5"/>
          <a:stretch>
            <a:fillRect/>
          </a:stretch>
        </p:blipFill>
        <p:spPr>
          <a:xfrm>
            <a:off x="6235862" y="3429000"/>
            <a:ext cx="5257800" cy="2152650"/>
          </a:xfrm>
          <a:prstGeom prst="rect">
            <a:avLst/>
          </a:prstGeom>
        </p:spPr>
      </p:pic>
    </p:spTree>
    <p:extLst>
      <p:ext uri="{BB962C8B-B14F-4D97-AF65-F5344CB8AC3E}">
        <p14:creationId xmlns:p14="http://schemas.microsoft.com/office/powerpoint/2010/main" val="40907986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113905" y="1557754"/>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pic>
        <p:nvPicPr>
          <p:cNvPr id="7" name="Immagine 6">
            <a:extLst>
              <a:ext uri="{FF2B5EF4-FFF2-40B4-BE49-F238E27FC236}">
                <a16:creationId xmlns:a16="http://schemas.microsoft.com/office/drawing/2014/main" id="{6C54DA90-314D-A9A4-66A2-226335749637}"/>
              </a:ext>
            </a:extLst>
          </p:cNvPr>
          <p:cNvPicPr>
            <a:picLocks noChangeAspect="1"/>
          </p:cNvPicPr>
          <p:nvPr/>
        </p:nvPicPr>
        <p:blipFill>
          <a:blip r:embed="rId4"/>
          <a:stretch>
            <a:fillRect/>
          </a:stretch>
        </p:blipFill>
        <p:spPr>
          <a:xfrm>
            <a:off x="1447800" y="2408575"/>
            <a:ext cx="9296400" cy="2457450"/>
          </a:xfrm>
          <a:prstGeom prst="rect">
            <a:avLst/>
          </a:prstGeom>
        </p:spPr>
      </p:pic>
    </p:spTree>
    <p:extLst>
      <p:ext uri="{BB962C8B-B14F-4D97-AF65-F5344CB8AC3E}">
        <p14:creationId xmlns:p14="http://schemas.microsoft.com/office/powerpoint/2010/main" val="16492517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113905" y="1557754"/>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pic>
        <p:nvPicPr>
          <p:cNvPr id="7" name="Immagine 6">
            <a:extLst>
              <a:ext uri="{FF2B5EF4-FFF2-40B4-BE49-F238E27FC236}">
                <a16:creationId xmlns:a16="http://schemas.microsoft.com/office/drawing/2014/main" id="{745BE003-21F8-C03C-39F9-84547A51B43B}"/>
              </a:ext>
            </a:extLst>
          </p:cNvPr>
          <p:cNvPicPr>
            <a:picLocks noChangeAspect="1"/>
          </p:cNvPicPr>
          <p:nvPr/>
        </p:nvPicPr>
        <p:blipFill>
          <a:blip r:embed="rId4"/>
          <a:stretch>
            <a:fillRect/>
          </a:stretch>
        </p:blipFill>
        <p:spPr>
          <a:xfrm>
            <a:off x="962803" y="2489052"/>
            <a:ext cx="4705350" cy="1085850"/>
          </a:xfrm>
          <a:prstGeom prst="rect">
            <a:avLst/>
          </a:prstGeom>
        </p:spPr>
      </p:pic>
      <p:sp>
        <p:nvSpPr>
          <p:cNvPr id="8" name="CasellaDiTesto 7">
            <a:extLst>
              <a:ext uri="{FF2B5EF4-FFF2-40B4-BE49-F238E27FC236}">
                <a16:creationId xmlns:a16="http://schemas.microsoft.com/office/drawing/2014/main" id="{D850522A-5930-3950-7B16-193ABE643B06}"/>
              </a:ext>
            </a:extLst>
          </p:cNvPr>
          <p:cNvSpPr txBox="1"/>
          <p:nvPr/>
        </p:nvSpPr>
        <p:spPr>
          <a:xfrm>
            <a:off x="5554728" y="2412186"/>
            <a:ext cx="5837175" cy="1477328"/>
          </a:xfrm>
          <a:prstGeom prst="rect">
            <a:avLst/>
          </a:prstGeom>
          <a:noFill/>
        </p:spPr>
        <p:txBody>
          <a:bodyPr wrap="none" rtlCol="0">
            <a:spAutoFit/>
          </a:bodyPr>
          <a:lstStyle/>
          <a:p>
            <a:r>
              <a:rPr lang="it-IT" dirty="0"/>
              <a:t>Il passaggio per valore quando viene invocato un metodo</a:t>
            </a:r>
          </a:p>
          <a:p>
            <a:r>
              <a:rPr lang="it-IT" dirty="0"/>
              <a:t>permette di eseguire modifiche all’argomento durante la</a:t>
            </a:r>
          </a:p>
          <a:p>
            <a:r>
              <a:rPr lang="it-IT" dirty="0"/>
              <a:t>sua esecuzione e non impatta modifiche al programma </a:t>
            </a:r>
          </a:p>
          <a:p>
            <a:r>
              <a:rPr lang="it-IT" dirty="0"/>
              <a:t>chiamante.  In sostanza viene passato un clone di quell’argo-</a:t>
            </a:r>
          </a:p>
          <a:p>
            <a:r>
              <a:rPr lang="it-IT" dirty="0"/>
              <a:t>mento</a:t>
            </a:r>
          </a:p>
        </p:txBody>
      </p:sp>
      <p:pic>
        <p:nvPicPr>
          <p:cNvPr id="10" name="Immagine 9">
            <a:extLst>
              <a:ext uri="{FF2B5EF4-FFF2-40B4-BE49-F238E27FC236}">
                <a16:creationId xmlns:a16="http://schemas.microsoft.com/office/drawing/2014/main" id="{15E30C9D-C8DC-C6D4-FC6B-1D0D89EA2285}"/>
              </a:ext>
            </a:extLst>
          </p:cNvPr>
          <p:cNvPicPr>
            <a:picLocks noChangeAspect="1"/>
          </p:cNvPicPr>
          <p:nvPr/>
        </p:nvPicPr>
        <p:blipFill>
          <a:blip r:embed="rId5"/>
          <a:stretch>
            <a:fillRect/>
          </a:stretch>
        </p:blipFill>
        <p:spPr>
          <a:xfrm>
            <a:off x="962803" y="4109478"/>
            <a:ext cx="6048375" cy="904875"/>
          </a:xfrm>
          <a:prstGeom prst="rect">
            <a:avLst/>
          </a:prstGeom>
        </p:spPr>
      </p:pic>
      <p:sp>
        <p:nvSpPr>
          <p:cNvPr id="11" name="CasellaDiTesto 10">
            <a:extLst>
              <a:ext uri="{FF2B5EF4-FFF2-40B4-BE49-F238E27FC236}">
                <a16:creationId xmlns:a16="http://schemas.microsoft.com/office/drawing/2014/main" id="{989F49DA-A0DF-A802-38E8-60B788E54874}"/>
              </a:ext>
            </a:extLst>
          </p:cNvPr>
          <p:cNvSpPr txBox="1"/>
          <p:nvPr/>
        </p:nvSpPr>
        <p:spPr>
          <a:xfrm>
            <a:off x="6568751" y="3963034"/>
            <a:ext cx="4971617" cy="1477328"/>
          </a:xfrm>
          <a:prstGeom prst="rect">
            <a:avLst/>
          </a:prstGeom>
          <a:noFill/>
        </p:spPr>
        <p:txBody>
          <a:bodyPr wrap="none" rtlCol="0">
            <a:spAutoFit/>
          </a:bodyPr>
          <a:lstStyle/>
          <a:p>
            <a:r>
              <a:rPr lang="it-IT" dirty="0"/>
              <a:t>In sostanza il passaggio per riferimento quando</a:t>
            </a:r>
          </a:p>
          <a:p>
            <a:r>
              <a:rPr lang="it-IT" dirty="0"/>
              <a:t>viene invocato un metodo permette di eseguire</a:t>
            </a:r>
          </a:p>
          <a:p>
            <a:r>
              <a:rPr lang="it-IT" dirty="0"/>
              <a:t>modifiche all’argomento all’interno del programma</a:t>
            </a:r>
          </a:p>
          <a:p>
            <a:r>
              <a:rPr lang="it-IT" dirty="0"/>
              <a:t>chiamante per via del fatto che si agisce diretta-</a:t>
            </a:r>
          </a:p>
          <a:p>
            <a:r>
              <a:rPr lang="it-IT" dirty="0"/>
              <a:t>mente sull’</a:t>
            </a:r>
            <a:r>
              <a:rPr lang="it-IT" dirty="0" err="1"/>
              <a:t>address</a:t>
            </a:r>
            <a:r>
              <a:rPr lang="it-IT" dirty="0"/>
              <a:t> di memoria</a:t>
            </a:r>
          </a:p>
        </p:txBody>
      </p:sp>
    </p:spTree>
    <p:extLst>
      <p:ext uri="{BB962C8B-B14F-4D97-AF65-F5344CB8AC3E}">
        <p14:creationId xmlns:p14="http://schemas.microsoft.com/office/powerpoint/2010/main" val="26210738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113905" y="1557754"/>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pic>
        <p:nvPicPr>
          <p:cNvPr id="7" name="Immagine 6">
            <a:extLst>
              <a:ext uri="{FF2B5EF4-FFF2-40B4-BE49-F238E27FC236}">
                <a16:creationId xmlns:a16="http://schemas.microsoft.com/office/drawing/2014/main" id="{78B683C2-505C-8DD4-0470-4AFCF62FCD76}"/>
              </a:ext>
            </a:extLst>
          </p:cNvPr>
          <p:cNvPicPr>
            <a:picLocks noChangeAspect="1"/>
          </p:cNvPicPr>
          <p:nvPr/>
        </p:nvPicPr>
        <p:blipFill>
          <a:blip r:embed="rId4"/>
          <a:stretch>
            <a:fillRect/>
          </a:stretch>
        </p:blipFill>
        <p:spPr>
          <a:xfrm>
            <a:off x="834079" y="2435018"/>
            <a:ext cx="5741631" cy="1987963"/>
          </a:xfrm>
          <a:prstGeom prst="rect">
            <a:avLst/>
          </a:prstGeom>
        </p:spPr>
      </p:pic>
      <p:sp>
        <p:nvSpPr>
          <p:cNvPr id="8" name="CasellaDiTesto 7">
            <a:extLst>
              <a:ext uri="{FF2B5EF4-FFF2-40B4-BE49-F238E27FC236}">
                <a16:creationId xmlns:a16="http://schemas.microsoft.com/office/drawing/2014/main" id="{4F4C22B7-D069-F4DB-3BB1-145C41B04D0B}"/>
              </a:ext>
            </a:extLst>
          </p:cNvPr>
          <p:cNvSpPr txBox="1"/>
          <p:nvPr/>
        </p:nvSpPr>
        <p:spPr>
          <a:xfrm>
            <a:off x="6477226" y="2290004"/>
            <a:ext cx="5341078" cy="3139321"/>
          </a:xfrm>
          <a:prstGeom prst="rect">
            <a:avLst/>
          </a:prstGeom>
          <a:noFill/>
        </p:spPr>
        <p:txBody>
          <a:bodyPr wrap="none" rtlCol="0">
            <a:spAutoFit/>
          </a:bodyPr>
          <a:lstStyle/>
          <a:p>
            <a:r>
              <a:rPr lang="it-IT" dirty="0"/>
              <a:t>Nell’implementazione dell’intestazione di un metodo</a:t>
            </a:r>
          </a:p>
          <a:p>
            <a:r>
              <a:rPr lang="it-IT" dirty="0"/>
              <a:t>si possono dichiarare alla fine dell’indicazione dei</a:t>
            </a:r>
          </a:p>
          <a:p>
            <a:r>
              <a:rPr lang="it-IT" dirty="0"/>
              <a:t>parametri non formali detti anche facoltativi o optional</a:t>
            </a:r>
          </a:p>
          <a:p>
            <a:r>
              <a:rPr lang="it-IT" dirty="0"/>
              <a:t>Questo permette di passare solo quelli obbligatori</a:t>
            </a:r>
          </a:p>
          <a:p>
            <a:r>
              <a:rPr lang="it-IT" dirty="0"/>
              <a:t>In caso si passano al metodo valori opzionali </a:t>
            </a:r>
          </a:p>
          <a:p>
            <a:r>
              <a:rPr lang="it-IT" dirty="0"/>
              <a:t>Il valore opzionale viene riassegnato con quello </a:t>
            </a:r>
          </a:p>
          <a:p>
            <a:r>
              <a:rPr lang="it-IT" dirty="0"/>
              <a:t>passato durante l’invocazione del metodo</a:t>
            </a:r>
          </a:p>
          <a:p>
            <a:endParaRPr lang="it-IT" dirty="0"/>
          </a:p>
          <a:p>
            <a:r>
              <a:rPr lang="it-IT" dirty="0"/>
              <a:t>Quando invece si ha l’esigenza di dover passare un</a:t>
            </a:r>
          </a:p>
          <a:p>
            <a:r>
              <a:rPr lang="it-IT" dirty="0"/>
              <a:t>elenco di argomenti si può definire il metodo </a:t>
            </a:r>
          </a:p>
          <a:p>
            <a:r>
              <a:rPr lang="it-IT" dirty="0"/>
              <a:t>definendo l’argomento come elenco di parametri</a:t>
            </a:r>
          </a:p>
        </p:txBody>
      </p:sp>
    </p:spTree>
    <p:extLst>
      <p:ext uri="{BB962C8B-B14F-4D97-AF65-F5344CB8AC3E}">
        <p14:creationId xmlns:p14="http://schemas.microsoft.com/office/powerpoint/2010/main" val="29713570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113905" y="1557754"/>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pic>
        <p:nvPicPr>
          <p:cNvPr id="7" name="Immagine 6">
            <a:extLst>
              <a:ext uri="{FF2B5EF4-FFF2-40B4-BE49-F238E27FC236}">
                <a16:creationId xmlns:a16="http://schemas.microsoft.com/office/drawing/2014/main" id="{4844D719-5933-5AE1-9268-01CF080C9290}"/>
              </a:ext>
            </a:extLst>
          </p:cNvPr>
          <p:cNvPicPr>
            <a:picLocks noChangeAspect="1"/>
          </p:cNvPicPr>
          <p:nvPr/>
        </p:nvPicPr>
        <p:blipFill>
          <a:blip r:embed="rId4"/>
          <a:stretch>
            <a:fillRect/>
          </a:stretch>
        </p:blipFill>
        <p:spPr>
          <a:xfrm>
            <a:off x="1107587" y="2549369"/>
            <a:ext cx="7418938" cy="2276627"/>
          </a:xfrm>
          <a:prstGeom prst="rect">
            <a:avLst/>
          </a:prstGeom>
        </p:spPr>
      </p:pic>
      <p:sp>
        <p:nvSpPr>
          <p:cNvPr id="8" name="CasellaDiTesto 7">
            <a:extLst>
              <a:ext uri="{FF2B5EF4-FFF2-40B4-BE49-F238E27FC236}">
                <a16:creationId xmlns:a16="http://schemas.microsoft.com/office/drawing/2014/main" id="{423FBEFE-3D40-C759-6270-72F2229FF1F0}"/>
              </a:ext>
            </a:extLst>
          </p:cNvPr>
          <p:cNvSpPr txBox="1"/>
          <p:nvPr/>
        </p:nvSpPr>
        <p:spPr>
          <a:xfrm>
            <a:off x="7959012" y="2413337"/>
            <a:ext cx="3312382" cy="2031325"/>
          </a:xfrm>
          <a:prstGeom prst="rect">
            <a:avLst/>
          </a:prstGeom>
          <a:noFill/>
        </p:spPr>
        <p:txBody>
          <a:bodyPr wrap="none" rtlCol="0">
            <a:spAutoFit/>
          </a:bodyPr>
          <a:lstStyle/>
          <a:p>
            <a:r>
              <a:rPr lang="it-IT" dirty="0"/>
              <a:t>Si possono passare come</a:t>
            </a:r>
          </a:p>
          <a:p>
            <a:r>
              <a:rPr lang="it-IT" dirty="0"/>
              <a:t>argomenti ,durante l’invocazione</a:t>
            </a:r>
          </a:p>
          <a:p>
            <a:r>
              <a:rPr lang="it-IT" dirty="0"/>
              <a:t>del metodo, di tipo </a:t>
            </a:r>
            <a:r>
              <a:rPr lang="it-IT" dirty="0" err="1"/>
              <a:t>Nullable</a:t>
            </a:r>
            <a:endParaRPr lang="it-IT" dirty="0"/>
          </a:p>
          <a:p>
            <a:r>
              <a:rPr lang="it-IT" dirty="0"/>
              <a:t>così da prevedere due possibilità:</a:t>
            </a:r>
          </a:p>
          <a:p>
            <a:endParaRPr lang="it-IT" dirty="0"/>
          </a:p>
          <a:p>
            <a:r>
              <a:rPr lang="it-IT" dirty="0"/>
              <a:t>Caso del valore disponibile</a:t>
            </a:r>
          </a:p>
          <a:p>
            <a:r>
              <a:rPr lang="it-IT" dirty="0"/>
              <a:t>Oppure </a:t>
            </a:r>
            <a:r>
              <a:rPr lang="it-IT" dirty="0" err="1"/>
              <a:t>null</a:t>
            </a:r>
            <a:endParaRPr lang="it-IT" dirty="0"/>
          </a:p>
        </p:txBody>
      </p:sp>
    </p:spTree>
    <p:extLst>
      <p:ext uri="{BB962C8B-B14F-4D97-AF65-F5344CB8AC3E}">
        <p14:creationId xmlns:p14="http://schemas.microsoft.com/office/powerpoint/2010/main" val="589317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732679" y="1480971"/>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sp>
        <p:nvSpPr>
          <p:cNvPr id="3" name="CasellaDiTesto 2">
            <a:extLst>
              <a:ext uri="{FF2B5EF4-FFF2-40B4-BE49-F238E27FC236}">
                <a16:creationId xmlns:a16="http://schemas.microsoft.com/office/drawing/2014/main" id="{36ED76DC-0679-816D-EDD7-2CAC0851A0F6}"/>
              </a:ext>
            </a:extLst>
          </p:cNvPr>
          <p:cNvSpPr txBox="1"/>
          <p:nvPr/>
        </p:nvSpPr>
        <p:spPr>
          <a:xfrm>
            <a:off x="2472551" y="2158079"/>
            <a:ext cx="7144200" cy="523220"/>
          </a:xfrm>
          <a:prstGeom prst="rect">
            <a:avLst/>
          </a:prstGeom>
          <a:noFill/>
        </p:spPr>
        <p:txBody>
          <a:bodyPr wrap="none" rtlCol="0">
            <a:spAutoFit/>
          </a:bodyPr>
          <a:lstStyle/>
          <a:p>
            <a:r>
              <a:rPr lang="it-IT" sz="2800" dirty="0"/>
              <a:t>COS’E’ IL PARADIGMA DELL’INCAPSULAMENTO?</a:t>
            </a:r>
          </a:p>
        </p:txBody>
      </p:sp>
      <p:sp>
        <p:nvSpPr>
          <p:cNvPr id="8" name="CasellaDiTesto 7">
            <a:extLst>
              <a:ext uri="{FF2B5EF4-FFF2-40B4-BE49-F238E27FC236}">
                <a16:creationId xmlns:a16="http://schemas.microsoft.com/office/drawing/2014/main" id="{8A019021-2D19-4B1D-55BD-F151D573E71A}"/>
              </a:ext>
            </a:extLst>
          </p:cNvPr>
          <p:cNvSpPr txBox="1"/>
          <p:nvPr/>
        </p:nvSpPr>
        <p:spPr>
          <a:xfrm>
            <a:off x="968051" y="2942787"/>
            <a:ext cx="9771484" cy="1754326"/>
          </a:xfrm>
          <a:prstGeom prst="rect">
            <a:avLst/>
          </a:prstGeom>
          <a:noFill/>
        </p:spPr>
        <p:txBody>
          <a:bodyPr wrap="square">
            <a:spAutoFit/>
          </a:bodyPr>
          <a:lstStyle/>
          <a:p>
            <a:pPr algn="l"/>
            <a:r>
              <a:rPr lang="en-US" b="0" i="0" dirty="0">
                <a:solidFill>
                  <a:srgbClr val="202124"/>
                </a:solidFill>
                <a:effectLst/>
                <a:latin typeface="arial" panose="020B0604020202020204" pitchFamily="34" charset="0"/>
              </a:rPr>
              <a:t>What is difference between encapsulation and information hiding?</a:t>
            </a:r>
          </a:p>
          <a:p>
            <a:pPr algn="l"/>
            <a:endParaRPr lang="en-US" b="0" i="0" dirty="0">
              <a:solidFill>
                <a:srgbClr val="202124"/>
              </a:solidFill>
              <a:effectLst/>
              <a:latin typeface="arial" panose="020B0604020202020204" pitchFamily="34" charset="0"/>
            </a:endParaRPr>
          </a:p>
          <a:p>
            <a:pPr algn="l"/>
            <a:r>
              <a:rPr lang="en-US" b="0" i="0" dirty="0">
                <a:solidFill>
                  <a:srgbClr val="202124"/>
                </a:solidFill>
                <a:effectLst/>
                <a:latin typeface="arial" panose="020B0604020202020204" pitchFamily="34" charset="0"/>
              </a:rPr>
              <a:t>While data hiding focuses on restricting data use in a program to assure data security, data encapsulation focuses on wrapping (or encapsulating) the complex data to present a simpler view to the user. In data hiding, the data has to be defined as private only. In data encapsulation, the data can be public or private.</a:t>
            </a:r>
          </a:p>
        </p:txBody>
      </p:sp>
    </p:spTree>
    <p:extLst>
      <p:ext uri="{BB962C8B-B14F-4D97-AF65-F5344CB8AC3E}">
        <p14:creationId xmlns:p14="http://schemas.microsoft.com/office/powerpoint/2010/main" val="26411945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113905" y="1433476"/>
            <a:ext cx="1072664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24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24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24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24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sp>
        <p:nvSpPr>
          <p:cNvPr id="7" name="CasellaDiTesto 6">
            <a:extLst>
              <a:ext uri="{FF2B5EF4-FFF2-40B4-BE49-F238E27FC236}">
                <a16:creationId xmlns:a16="http://schemas.microsoft.com/office/drawing/2014/main" id="{5744E098-5DE3-D5E0-7E64-75999C2CCC78}"/>
              </a:ext>
            </a:extLst>
          </p:cNvPr>
          <p:cNvSpPr txBox="1"/>
          <p:nvPr/>
        </p:nvSpPr>
        <p:spPr>
          <a:xfrm>
            <a:off x="3047223" y="1873168"/>
            <a:ext cx="6097554" cy="369332"/>
          </a:xfrm>
          <a:prstGeom prst="rect">
            <a:avLst/>
          </a:prstGeom>
          <a:noFill/>
        </p:spPr>
        <p:txBody>
          <a:bodyPr wrap="square">
            <a:spAutoFit/>
          </a:bodyPr>
          <a:lstStyle/>
          <a:p>
            <a:pPr marL="342900" lvl="0" indent="-342900">
              <a:buFont typeface="Calibri" panose="020F0502020204030204" pitchFamily="34" charset="0"/>
              <a:buChar char="-"/>
            </a:pPr>
            <a:r>
              <a:rPr lang="en-US" sz="1800" dirty="0" err="1">
                <a:effectLst/>
                <a:latin typeface="Calibri" panose="020F0502020204030204" pitchFamily="34" charset="0"/>
                <a:ea typeface="Times New Roman" panose="02020603050405020304" pitchFamily="18" charset="0"/>
              </a:rPr>
              <a:t>Classi</a:t>
            </a:r>
            <a:r>
              <a:rPr lang="en-US" sz="1800" dirty="0">
                <a:effectLst/>
                <a:latin typeface="Calibri" panose="020F0502020204030204" pitchFamily="34" charset="0"/>
                <a:ea typeface="Times New Roman" panose="02020603050405020304" pitchFamily="18" charset="0"/>
              </a:rPr>
              <a:t> e </a:t>
            </a:r>
            <a:r>
              <a:rPr lang="en-US" sz="1800" dirty="0" err="1">
                <a:effectLst/>
                <a:latin typeface="Calibri" panose="020F0502020204030204" pitchFamily="34" charset="0"/>
                <a:ea typeface="Times New Roman" panose="02020603050405020304" pitchFamily="18" charset="0"/>
              </a:rPr>
              <a:t>metodi</a:t>
            </a:r>
            <a:r>
              <a:rPr lang="en-US" sz="1800" dirty="0">
                <a:effectLst/>
                <a:latin typeface="Calibri" panose="020F0502020204030204" pitchFamily="34" charset="0"/>
                <a:ea typeface="Times New Roman" panose="02020603050405020304" pitchFamily="18" charset="0"/>
              </a:rPr>
              <a:t> sealed</a:t>
            </a:r>
            <a:endParaRPr lang="it-IT" sz="1800" dirty="0">
              <a:effectLst/>
              <a:latin typeface="Calibri" panose="020F0502020204030204" pitchFamily="34" charset="0"/>
              <a:ea typeface="Calibri" panose="020F0502020204030204" pitchFamily="34" charset="0"/>
            </a:endParaRPr>
          </a:p>
        </p:txBody>
      </p:sp>
      <p:sp>
        <p:nvSpPr>
          <p:cNvPr id="10" name="CasellaDiTesto 9">
            <a:extLst>
              <a:ext uri="{FF2B5EF4-FFF2-40B4-BE49-F238E27FC236}">
                <a16:creationId xmlns:a16="http://schemas.microsoft.com/office/drawing/2014/main" id="{C279E274-DAAF-366B-A22E-2523DF4B7A69}"/>
              </a:ext>
            </a:extLst>
          </p:cNvPr>
          <p:cNvSpPr txBox="1"/>
          <p:nvPr/>
        </p:nvSpPr>
        <p:spPr>
          <a:xfrm>
            <a:off x="3047223" y="2240235"/>
            <a:ext cx="6097554" cy="369332"/>
          </a:xfrm>
          <a:prstGeom prst="rect">
            <a:avLst/>
          </a:prstGeom>
          <a:noFill/>
        </p:spPr>
        <p:txBody>
          <a:bodyPr wrap="square">
            <a:spAutoFit/>
          </a:bodyPr>
          <a:lstStyle/>
          <a:p>
            <a:pPr marL="342900" lvl="0" indent="-342900">
              <a:buFont typeface="Calibri" panose="020F0502020204030204" pitchFamily="34" charset="0"/>
              <a:buChar char="-"/>
            </a:pPr>
            <a:r>
              <a:rPr lang="en-US" sz="1800" dirty="0" err="1">
                <a:effectLst/>
                <a:latin typeface="Calibri" panose="020F0502020204030204" pitchFamily="34" charset="0"/>
                <a:ea typeface="Times New Roman" panose="02020603050405020304" pitchFamily="18" charset="0"/>
              </a:rPr>
              <a:t>Concett</a:t>
            </a:r>
            <a:r>
              <a:rPr lang="en-US" dirty="0" err="1">
                <a:latin typeface="Calibri" panose="020F0502020204030204" pitchFamily="34" charset="0"/>
                <a:ea typeface="Times New Roman" panose="02020603050405020304" pitchFamily="18" charset="0"/>
              </a:rPr>
              <a:t>o</a:t>
            </a:r>
            <a:r>
              <a:rPr lang="en-US" dirty="0">
                <a:latin typeface="Calibri" panose="020F0502020204030204" pitchFamily="34" charset="0"/>
                <a:ea typeface="Times New Roman" panose="02020603050405020304" pitchFamily="18" charset="0"/>
              </a:rPr>
              <a:t> di Partial class</a:t>
            </a:r>
            <a:endParaRPr lang="it-IT" sz="1800" dirty="0">
              <a:effectLst/>
              <a:latin typeface="Calibri" panose="020F0502020204030204" pitchFamily="34" charset="0"/>
              <a:ea typeface="Calibri" panose="020F0502020204030204" pitchFamily="34" charset="0"/>
            </a:endParaRPr>
          </a:p>
        </p:txBody>
      </p:sp>
      <p:sp>
        <p:nvSpPr>
          <p:cNvPr id="11" name="CasellaDiTesto 10">
            <a:extLst>
              <a:ext uri="{FF2B5EF4-FFF2-40B4-BE49-F238E27FC236}">
                <a16:creationId xmlns:a16="http://schemas.microsoft.com/office/drawing/2014/main" id="{A4DA19E2-EB17-E714-A345-8594743C67C5}"/>
              </a:ext>
            </a:extLst>
          </p:cNvPr>
          <p:cNvSpPr txBox="1"/>
          <p:nvPr/>
        </p:nvSpPr>
        <p:spPr>
          <a:xfrm>
            <a:off x="3047223" y="2560553"/>
            <a:ext cx="6097554" cy="369332"/>
          </a:xfrm>
          <a:prstGeom prst="rect">
            <a:avLst/>
          </a:prstGeom>
          <a:noFill/>
        </p:spPr>
        <p:txBody>
          <a:bodyPr wrap="square">
            <a:spAutoFit/>
          </a:bodyPr>
          <a:lstStyle/>
          <a:p>
            <a:pPr marL="342900" lvl="0" indent="-342900">
              <a:buFont typeface="Calibri" panose="020F0502020204030204" pitchFamily="34" charset="0"/>
              <a:buChar char="-"/>
            </a:pPr>
            <a:r>
              <a:rPr lang="en-US" sz="1800" dirty="0" err="1">
                <a:effectLst/>
                <a:latin typeface="Calibri" panose="020F0502020204030204" pitchFamily="34" charset="0"/>
                <a:ea typeface="Times New Roman" panose="02020603050405020304" pitchFamily="18" charset="0"/>
              </a:rPr>
              <a:t>Concetto</a:t>
            </a:r>
            <a:r>
              <a:rPr lang="en-US" sz="1800" dirty="0">
                <a:effectLst/>
                <a:latin typeface="Calibri" panose="020F0502020204030204" pitchFamily="34" charset="0"/>
                <a:ea typeface="Times New Roman" panose="02020603050405020304" pitchFamily="18" charset="0"/>
              </a:rPr>
              <a:t> di </a:t>
            </a:r>
            <a:r>
              <a:rPr lang="en-US" sz="1800" dirty="0" err="1">
                <a:effectLst/>
                <a:latin typeface="Calibri" panose="020F0502020204030204" pitchFamily="34" charset="0"/>
                <a:ea typeface="Times New Roman" panose="02020603050405020304" pitchFamily="18" charset="0"/>
              </a:rPr>
              <a:t>classi</a:t>
            </a:r>
            <a:r>
              <a:rPr lang="en-US" sz="1800" dirty="0">
                <a:effectLst/>
                <a:latin typeface="Calibri" panose="020F0502020204030204" pitchFamily="34" charset="0"/>
                <a:ea typeface="Times New Roman" panose="02020603050405020304" pitchFamily="18" charset="0"/>
              </a:rPr>
              <a:t> static e Extension Method</a:t>
            </a:r>
            <a:endParaRPr lang="it-IT" sz="1800" dirty="0">
              <a:effectLst/>
              <a:latin typeface="Calibri" panose="020F0502020204030204" pitchFamily="34" charset="0"/>
              <a:ea typeface="Calibri" panose="020F0502020204030204" pitchFamily="34" charset="0"/>
            </a:endParaRPr>
          </a:p>
        </p:txBody>
      </p:sp>
      <p:sp>
        <p:nvSpPr>
          <p:cNvPr id="12" name="CasellaDiTesto 11">
            <a:extLst>
              <a:ext uri="{FF2B5EF4-FFF2-40B4-BE49-F238E27FC236}">
                <a16:creationId xmlns:a16="http://schemas.microsoft.com/office/drawing/2014/main" id="{1AABCDBE-41D6-972C-00B5-24550E2FC79D}"/>
              </a:ext>
            </a:extLst>
          </p:cNvPr>
          <p:cNvSpPr txBox="1"/>
          <p:nvPr/>
        </p:nvSpPr>
        <p:spPr>
          <a:xfrm>
            <a:off x="722514" y="3035527"/>
            <a:ext cx="11118033" cy="2246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it-IT" sz="1400" dirty="0"/>
              <a:t>Nella classi potremmo trovare una serie di metodi con modificatore di accesso </a:t>
            </a:r>
            <a:r>
              <a:rPr lang="it-IT" sz="1400" dirty="0" err="1"/>
              <a:t>selead</a:t>
            </a:r>
            <a:r>
              <a:rPr lang="it-IT" sz="1400" dirty="0"/>
              <a:t>  Significa che in caso di ereditarie</a:t>
            </a:r>
          </a:p>
          <a:p>
            <a:r>
              <a:rPr lang="it-IT" sz="1400" dirty="0" err="1"/>
              <a:t>tà</a:t>
            </a:r>
            <a:r>
              <a:rPr lang="it-IT" sz="1400" dirty="0"/>
              <a:t> applicata a quella classe non potremmo applicare l’ereditarietà su quel metodo nella classe derivata.</a:t>
            </a:r>
          </a:p>
          <a:p>
            <a:endParaRPr lang="it-IT" sz="1400" dirty="0"/>
          </a:p>
          <a:p>
            <a:r>
              <a:rPr lang="it-IT" sz="1400" dirty="0"/>
              <a:t>Il modificatore </a:t>
            </a:r>
            <a:r>
              <a:rPr lang="it-IT" sz="1400" dirty="0" err="1"/>
              <a:t>Partial</a:t>
            </a:r>
            <a:r>
              <a:rPr lang="it-IT" sz="1400" dirty="0"/>
              <a:t> accanto all’intestazione della classe significa che potremmo definire la struttura di una classe in</a:t>
            </a:r>
          </a:p>
          <a:p>
            <a:r>
              <a:rPr lang="it-IT" sz="1400" dirty="0"/>
              <a:t>più file fisici e poi il compilatore permetterà la creazione di un’unica definizione di quella classe </a:t>
            </a:r>
          </a:p>
          <a:p>
            <a:endParaRPr lang="it-IT" sz="1400" dirty="0"/>
          </a:p>
          <a:p>
            <a:r>
              <a:rPr lang="it-IT" sz="1400" dirty="0"/>
              <a:t>I metodi estesi (o </a:t>
            </a:r>
            <a:r>
              <a:rPr lang="it-IT" sz="1400" dirty="0" err="1"/>
              <a:t>Extention</a:t>
            </a:r>
            <a:r>
              <a:rPr lang="it-IT" sz="1400" dirty="0"/>
              <a:t> Method) servono per creare dei metodi che saranno applicati per un determinato tipo </a:t>
            </a:r>
          </a:p>
          <a:p>
            <a:r>
              <a:rPr lang="it-IT" sz="1400" dirty="0"/>
              <a:t>Primitivo o custom. Bisognerà creare una classe pubblica con modificatore </a:t>
            </a:r>
            <a:r>
              <a:rPr lang="it-IT" sz="1400" dirty="0" err="1"/>
              <a:t>static</a:t>
            </a:r>
            <a:r>
              <a:rPr lang="it-IT" sz="1400" dirty="0"/>
              <a:t> Il Metodo stesso deve avere come argo-</a:t>
            </a:r>
          </a:p>
          <a:p>
            <a:r>
              <a:rPr lang="it-IT" sz="1400" dirty="0"/>
              <a:t>mento il modificatore </a:t>
            </a:r>
            <a:r>
              <a:rPr lang="it-IT" sz="1400" dirty="0" err="1"/>
              <a:t>this</a:t>
            </a:r>
            <a:r>
              <a:rPr lang="it-IT" sz="1400" dirty="0"/>
              <a:t> applicato prima della definizione del tipo dell’argomento</a:t>
            </a:r>
          </a:p>
          <a:p>
            <a:endParaRPr lang="it-IT" sz="1400" dirty="0"/>
          </a:p>
        </p:txBody>
      </p:sp>
    </p:spTree>
    <p:extLst>
      <p:ext uri="{BB962C8B-B14F-4D97-AF65-F5344CB8AC3E}">
        <p14:creationId xmlns:p14="http://schemas.microsoft.com/office/powerpoint/2010/main" val="24653174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113905" y="1433476"/>
            <a:ext cx="1072664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24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24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24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24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sp>
        <p:nvSpPr>
          <p:cNvPr id="7" name="CasellaDiTesto 6">
            <a:extLst>
              <a:ext uri="{FF2B5EF4-FFF2-40B4-BE49-F238E27FC236}">
                <a16:creationId xmlns:a16="http://schemas.microsoft.com/office/drawing/2014/main" id="{5744E098-5DE3-D5E0-7E64-75999C2CCC78}"/>
              </a:ext>
            </a:extLst>
          </p:cNvPr>
          <p:cNvSpPr txBox="1"/>
          <p:nvPr/>
        </p:nvSpPr>
        <p:spPr>
          <a:xfrm>
            <a:off x="3047223" y="1873168"/>
            <a:ext cx="6097554" cy="369332"/>
          </a:xfrm>
          <a:prstGeom prst="rect">
            <a:avLst/>
          </a:prstGeom>
          <a:noFill/>
        </p:spPr>
        <p:txBody>
          <a:bodyPr wrap="square">
            <a:spAutoFit/>
          </a:bodyPr>
          <a:lstStyle/>
          <a:p>
            <a:pPr marL="342900" lvl="0" indent="-342900">
              <a:buFont typeface="Calibri" panose="020F0502020204030204" pitchFamily="34" charset="0"/>
              <a:buChar char="-"/>
            </a:pPr>
            <a:r>
              <a:rPr lang="en-US" sz="1800" dirty="0" err="1">
                <a:effectLst/>
                <a:latin typeface="Calibri" panose="020F0502020204030204" pitchFamily="34" charset="0"/>
                <a:ea typeface="Times New Roman" panose="02020603050405020304" pitchFamily="18" charset="0"/>
              </a:rPr>
              <a:t>Classi</a:t>
            </a:r>
            <a:r>
              <a:rPr lang="en-US" sz="1800" dirty="0">
                <a:effectLst/>
                <a:latin typeface="Calibri" panose="020F0502020204030204" pitchFamily="34" charset="0"/>
                <a:ea typeface="Times New Roman" panose="02020603050405020304" pitchFamily="18" charset="0"/>
              </a:rPr>
              <a:t> e </a:t>
            </a:r>
            <a:r>
              <a:rPr lang="en-US" sz="1800" dirty="0" err="1">
                <a:effectLst/>
                <a:latin typeface="Calibri" panose="020F0502020204030204" pitchFamily="34" charset="0"/>
                <a:ea typeface="Times New Roman" panose="02020603050405020304" pitchFamily="18" charset="0"/>
              </a:rPr>
              <a:t>metodi</a:t>
            </a:r>
            <a:r>
              <a:rPr lang="en-US" sz="1800" dirty="0">
                <a:effectLst/>
                <a:latin typeface="Calibri" panose="020F0502020204030204" pitchFamily="34" charset="0"/>
                <a:ea typeface="Times New Roman" panose="02020603050405020304" pitchFamily="18" charset="0"/>
              </a:rPr>
              <a:t> sealed</a:t>
            </a:r>
            <a:endParaRPr lang="it-IT" sz="1800" dirty="0">
              <a:effectLst/>
              <a:latin typeface="Calibri" panose="020F0502020204030204" pitchFamily="34" charset="0"/>
              <a:ea typeface="Calibri" panose="020F0502020204030204" pitchFamily="34" charset="0"/>
            </a:endParaRPr>
          </a:p>
        </p:txBody>
      </p:sp>
      <p:sp>
        <p:nvSpPr>
          <p:cNvPr id="10" name="CasellaDiTesto 9">
            <a:extLst>
              <a:ext uri="{FF2B5EF4-FFF2-40B4-BE49-F238E27FC236}">
                <a16:creationId xmlns:a16="http://schemas.microsoft.com/office/drawing/2014/main" id="{C279E274-DAAF-366B-A22E-2523DF4B7A69}"/>
              </a:ext>
            </a:extLst>
          </p:cNvPr>
          <p:cNvSpPr txBox="1"/>
          <p:nvPr/>
        </p:nvSpPr>
        <p:spPr>
          <a:xfrm>
            <a:off x="3047223" y="2240235"/>
            <a:ext cx="6097554" cy="369332"/>
          </a:xfrm>
          <a:prstGeom prst="rect">
            <a:avLst/>
          </a:prstGeom>
          <a:noFill/>
        </p:spPr>
        <p:txBody>
          <a:bodyPr wrap="square">
            <a:spAutoFit/>
          </a:bodyPr>
          <a:lstStyle/>
          <a:p>
            <a:pPr marL="342900" lvl="0" indent="-342900">
              <a:buFont typeface="Calibri" panose="020F0502020204030204" pitchFamily="34" charset="0"/>
              <a:buChar char="-"/>
            </a:pPr>
            <a:r>
              <a:rPr lang="en-US" sz="1800" dirty="0" err="1">
                <a:effectLst/>
                <a:latin typeface="Calibri" panose="020F0502020204030204" pitchFamily="34" charset="0"/>
                <a:ea typeface="Times New Roman" panose="02020603050405020304" pitchFamily="18" charset="0"/>
              </a:rPr>
              <a:t>Concett</a:t>
            </a:r>
            <a:r>
              <a:rPr lang="en-US" dirty="0" err="1">
                <a:latin typeface="Calibri" panose="020F0502020204030204" pitchFamily="34" charset="0"/>
                <a:ea typeface="Times New Roman" panose="02020603050405020304" pitchFamily="18" charset="0"/>
              </a:rPr>
              <a:t>o</a:t>
            </a:r>
            <a:r>
              <a:rPr lang="en-US" dirty="0">
                <a:latin typeface="Calibri" panose="020F0502020204030204" pitchFamily="34" charset="0"/>
                <a:ea typeface="Times New Roman" panose="02020603050405020304" pitchFamily="18" charset="0"/>
              </a:rPr>
              <a:t> di Partial class</a:t>
            </a:r>
            <a:endParaRPr lang="it-IT" sz="1800" dirty="0">
              <a:effectLst/>
              <a:latin typeface="Calibri" panose="020F0502020204030204" pitchFamily="34" charset="0"/>
              <a:ea typeface="Calibri" panose="020F0502020204030204" pitchFamily="34" charset="0"/>
            </a:endParaRPr>
          </a:p>
        </p:txBody>
      </p:sp>
      <p:sp>
        <p:nvSpPr>
          <p:cNvPr id="11" name="CasellaDiTesto 10">
            <a:extLst>
              <a:ext uri="{FF2B5EF4-FFF2-40B4-BE49-F238E27FC236}">
                <a16:creationId xmlns:a16="http://schemas.microsoft.com/office/drawing/2014/main" id="{A4DA19E2-EB17-E714-A345-8594743C67C5}"/>
              </a:ext>
            </a:extLst>
          </p:cNvPr>
          <p:cNvSpPr txBox="1"/>
          <p:nvPr/>
        </p:nvSpPr>
        <p:spPr>
          <a:xfrm>
            <a:off x="3047223" y="2560553"/>
            <a:ext cx="6097554" cy="369332"/>
          </a:xfrm>
          <a:prstGeom prst="rect">
            <a:avLst/>
          </a:prstGeom>
          <a:noFill/>
        </p:spPr>
        <p:txBody>
          <a:bodyPr wrap="square">
            <a:spAutoFit/>
          </a:bodyPr>
          <a:lstStyle/>
          <a:p>
            <a:pPr marL="342900" lvl="0" indent="-342900">
              <a:buFont typeface="Calibri" panose="020F0502020204030204" pitchFamily="34" charset="0"/>
              <a:buChar char="-"/>
            </a:pPr>
            <a:r>
              <a:rPr lang="en-US" sz="1800" dirty="0" err="1">
                <a:effectLst/>
                <a:latin typeface="Calibri" panose="020F0502020204030204" pitchFamily="34" charset="0"/>
                <a:ea typeface="Times New Roman" panose="02020603050405020304" pitchFamily="18" charset="0"/>
              </a:rPr>
              <a:t>Concetto</a:t>
            </a:r>
            <a:r>
              <a:rPr lang="en-US" sz="1800" dirty="0">
                <a:effectLst/>
                <a:latin typeface="Calibri" panose="020F0502020204030204" pitchFamily="34" charset="0"/>
                <a:ea typeface="Times New Roman" panose="02020603050405020304" pitchFamily="18" charset="0"/>
              </a:rPr>
              <a:t> di </a:t>
            </a:r>
            <a:r>
              <a:rPr lang="en-US" sz="1800" dirty="0" err="1">
                <a:effectLst/>
                <a:latin typeface="Calibri" panose="020F0502020204030204" pitchFamily="34" charset="0"/>
                <a:ea typeface="Times New Roman" panose="02020603050405020304" pitchFamily="18" charset="0"/>
              </a:rPr>
              <a:t>classi</a:t>
            </a:r>
            <a:r>
              <a:rPr lang="en-US" sz="1800" dirty="0">
                <a:effectLst/>
                <a:latin typeface="Calibri" panose="020F0502020204030204" pitchFamily="34" charset="0"/>
                <a:ea typeface="Times New Roman" panose="02020603050405020304" pitchFamily="18" charset="0"/>
              </a:rPr>
              <a:t> static e Extension Method</a:t>
            </a:r>
            <a:endParaRPr lang="it-IT" sz="1800" dirty="0">
              <a:effectLst/>
              <a:latin typeface="Calibri" panose="020F0502020204030204" pitchFamily="34" charset="0"/>
              <a:ea typeface="Calibri" panose="020F0502020204030204" pitchFamily="34" charset="0"/>
            </a:endParaRPr>
          </a:p>
        </p:txBody>
      </p:sp>
      <p:pic>
        <p:nvPicPr>
          <p:cNvPr id="8" name="Immagine 7">
            <a:extLst>
              <a:ext uri="{FF2B5EF4-FFF2-40B4-BE49-F238E27FC236}">
                <a16:creationId xmlns:a16="http://schemas.microsoft.com/office/drawing/2014/main" id="{ABCC27B3-A9E7-14D0-C330-CD1B3C1C9A64}"/>
              </a:ext>
            </a:extLst>
          </p:cNvPr>
          <p:cNvPicPr>
            <a:picLocks noChangeAspect="1"/>
          </p:cNvPicPr>
          <p:nvPr/>
        </p:nvPicPr>
        <p:blipFill>
          <a:blip r:embed="rId4"/>
          <a:stretch>
            <a:fillRect/>
          </a:stretch>
        </p:blipFill>
        <p:spPr>
          <a:xfrm>
            <a:off x="904000" y="3099990"/>
            <a:ext cx="3640008" cy="2142023"/>
          </a:xfrm>
          <a:prstGeom prst="rect">
            <a:avLst/>
          </a:prstGeom>
        </p:spPr>
      </p:pic>
      <p:sp>
        <p:nvSpPr>
          <p:cNvPr id="9" name="Freccia a destra 8">
            <a:extLst>
              <a:ext uri="{FF2B5EF4-FFF2-40B4-BE49-F238E27FC236}">
                <a16:creationId xmlns:a16="http://schemas.microsoft.com/office/drawing/2014/main" id="{308A9443-760A-80A0-8299-466CBEF9C108}"/>
              </a:ext>
            </a:extLst>
          </p:cNvPr>
          <p:cNvSpPr/>
          <p:nvPr/>
        </p:nvSpPr>
        <p:spPr>
          <a:xfrm>
            <a:off x="4379070" y="3535084"/>
            <a:ext cx="1856792" cy="6919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4" name="Immagine 13">
            <a:extLst>
              <a:ext uri="{FF2B5EF4-FFF2-40B4-BE49-F238E27FC236}">
                <a16:creationId xmlns:a16="http://schemas.microsoft.com/office/drawing/2014/main" id="{0217138D-6BD2-A17F-3B9B-FEDF27454B03}"/>
              </a:ext>
            </a:extLst>
          </p:cNvPr>
          <p:cNvPicPr>
            <a:picLocks noChangeAspect="1"/>
          </p:cNvPicPr>
          <p:nvPr/>
        </p:nvPicPr>
        <p:blipFill>
          <a:blip r:embed="rId5"/>
          <a:stretch>
            <a:fillRect/>
          </a:stretch>
        </p:blipFill>
        <p:spPr>
          <a:xfrm>
            <a:off x="6390498" y="3109551"/>
            <a:ext cx="5457825" cy="1543050"/>
          </a:xfrm>
          <a:prstGeom prst="rect">
            <a:avLst/>
          </a:prstGeom>
        </p:spPr>
      </p:pic>
    </p:spTree>
    <p:extLst>
      <p:ext uri="{BB962C8B-B14F-4D97-AF65-F5344CB8AC3E}">
        <p14:creationId xmlns:p14="http://schemas.microsoft.com/office/powerpoint/2010/main" val="24278133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113905" y="1557754"/>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sp>
        <p:nvSpPr>
          <p:cNvPr id="3" name="CasellaDiTesto 2">
            <a:extLst>
              <a:ext uri="{FF2B5EF4-FFF2-40B4-BE49-F238E27FC236}">
                <a16:creationId xmlns:a16="http://schemas.microsoft.com/office/drawing/2014/main" id="{D2E142D8-07EA-325D-B8F8-CBDE888610E3}"/>
              </a:ext>
            </a:extLst>
          </p:cNvPr>
          <p:cNvSpPr txBox="1"/>
          <p:nvPr/>
        </p:nvSpPr>
        <p:spPr>
          <a:xfrm>
            <a:off x="3577279" y="2388899"/>
            <a:ext cx="3992824" cy="369332"/>
          </a:xfrm>
          <a:prstGeom prst="rect">
            <a:avLst/>
          </a:prstGeom>
          <a:noFill/>
        </p:spPr>
        <p:txBody>
          <a:bodyPr wrap="none" rtlCol="0">
            <a:spAutoFit/>
          </a:bodyPr>
          <a:lstStyle/>
          <a:p>
            <a:r>
              <a:rPr lang="it-IT" dirty="0"/>
              <a:t>Modello </a:t>
            </a:r>
            <a:r>
              <a:rPr lang="it-IT" dirty="0" err="1"/>
              <a:t>ADO.Net</a:t>
            </a:r>
            <a:r>
              <a:rPr lang="it-IT" dirty="0"/>
              <a:t> – Cenni </a:t>
            </a:r>
            <a:r>
              <a:rPr lang="it-IT" dirty="0" err="1"/>
              <a:t>architetturuali</a:t>
            </a:r>
            <a:endParaRPr lang="it-IT" dirty="0"/>
          </a:p>
        </p:txBody>
      </p:sp>
      <p:sp>
        <p:nvSpPr>
          <p:cNvPr id="7" name="CasellaDiTesto 6">
            <a:extLst>
              <a:ext uri="{FF2B5EF4-FFF2-40B4-BE49-F238E27FC236}">
                <a16:creationId xmlns:a16="http://schemas.microsoft.com/office/drawing/2014/main" id="{69D06B15-D328-A473-3E3E-4E2BF0F54F3E}"/>
              </a:ext>
            </a:extLst>
          </p:cNvPr>
          <p:cNvSpPr txBox="1"/>
          <p:nvPr/>
        </p:nvSpPr>
        <p:spPr>
          <a:xfrm>
            <a:off x="3582955" y="2758231"/>
            <a:ext cx="5435527" cy="646331"/>
          </a:xfrm>
          <a:prstGeom prst="rect">
            <a:avLst/>
          </a:prstGeom>
          <a:noFill/>
        </p:spPr>
        <p:txBody>
          <a:bodyPr wrap="none" rtlCol="0">
            <a:spAutoFit/>
          </a:bodyPr>
          <a:lstStyle/>
          <a:p>
            <a:r>
              <a:rPr lang="it-IT" dirty="0"/>
              <a:t>Proteggere la sezione dell’</a:t>
            </a:r>
            <a:r>
              <a:rPr lang="it-IT" dirty="0" err="1"/>
              <a:t>app.config</a:t>
            </a:r>
            <a:r>
              <a:rPr lang="it-IT" dirty="0"/>
              <a:t> (</a:t>
            </a:r>
            <a:r>
              <a:rPr lang="it-IT" dirty="0" err="1"/>
              <a:t>connectionstring</a:t>
            </a:r>
            <a:r>
              <a:rPr lang="it-IT" dirty="0"/>
              <a:t>) </a:t>
            </a:r>
          </a:p>
          <a:p>
            <a:r>
              <a:rPr lang="it-IT" dirty="0"/>
              <a:t>in fase di distribuzione dell’applicazione</a:t>
            </a:r>
          </a:p>
        </p:txBody>
      </p:sp>
      <p:sp>
        <p:nvSpPr>
          <p:cNvPr id="10" name="CasellaDiTesto 9">
            <a:extLst>
              <a:ext uri="{FF2B5EF4-FFF2-40B4-BE49-F238E27FC236}">
                <a16:creationId xmlns:a16="http://schemas.microsoft.com/office/drawing/2014/main" id="{52833553-7A28-E11A-738F-E74757C657C3}"/>
              </a:ext>
            </a:extLst>
          </p:cNvPr>
          <p:cNvSpPr txBox="1"/>
          <p:nvPr/>
        </p:nvSpPr>
        <p:spPr>
          <a:xfrm>
            <a:off x="3592830" y="3387483"/>
            <a:ext cx="5425652" cy="369332"/>
          </a:xfrm>
          <a:prstGeom prst="rect">
            <a:avLst/>
          </a:prstGeom>
          <a:noFill/>
        </p:spPr>
        <p:txBody>
          <a:bodyPr wrap="none" rtlCol="0">
            <a:spAutoFit/>
          </a:bodyPr>
          <a:lstStyle/>
          <a:p>
            <a:r>
              <a:rPr lang="it-IT" dirty="0"/>
              <a:t>Concetto di serializzazione con </a:t>
            </a:r>
            <a:r>
              <a:rPr lang="it-IT" dirty="0" err="1"/>
              <a:t>XMLSerialization</a:t>
            </a:r>
            <a:r>
              <a:rPr lang="it-IT" dirty="0"/>
              <a:t>  - JSON </a:t>
            </a:r>
          </a:p>
        </p:txBody>
      </p:sp>
      <p:sp>
        <p:nvSpPr>
          <p:cNvPr id="11" name="CasellaDiTesto 10">
            <a:extLst>
              <a:ext uri="{FF2B5EF4-FFF2-40B4-BE49-F238E27FC236}">
                <a16:creationId xmlns:a16="http://schemas.microsoft.com/office/drawing/2014/main" id="{97BCBC6A-4D65-6301-3C5D-FCAA04E41F63}"/>
              </a:ext>
            </a:extLst>
          </p:cNvPr>
          <p:cNvSpPr txBox="1"/>
          <p:nvPr/>
        </p:nvSpPr>
        <p:spPr>
          <a:xfrm>
            <a:off x="3632718" y="3801102"/>
            <a:ext cx="7727693" cy="369332"/>
          </a:xfrm>
          <a:prstGeom prst="rect">
            <a:avLst/>
          </a:prstGeom>
          <a:noFill/>
        </p:spPr>
        <p:txBody>
          <a:bodyPr wrap="none" rtlCol="0">
            <a:spAutoFit/>
          </a:bodyPr>
          <a:lstStyle/>
          <a:p>
            <a:r>
              <a:rPr lang="it-IT" dirty="0"/>
              <a:t>Cenni di informatica distribuita – Serializzazione XML versus Serializzazione JSON</a:t>
            </a:r>
          </a:p>
        </p:txBody>
      </p:sp>
    </p:spTree>
    <p:extLst>
      <p:ext uri="{BB962C8B-B14F-4D97-AF65-F5344CB8AC3E}">
        <p14:creationId xmlns:p14="http://schemas.microsoft.com/office/powerpoint/2010/main" val="23845682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113905" y="1557754"/>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sp>
        <p:nvSpPr>
          <p:cNvPr id="3" name="CasellaDiTesto 2">
            <a:extLst>
              <a:ext uri="{FF2B5EF4-FFF2-40B4-BE49-F238E27FC236}">
                <a16:creationId xmlns:a16="http://schemas.microsoft.com/office/drawing/2014/main" id="{A8AD0292-5E1C-6987-7C32-A4FFAA911FA8}"/>
              </a:ext>
            </a:extLst>
          </p:cNvPr>
          <p:cNvSpPr txBox="1"/>
          <p:nvPr/>
        </p:nvSpPr>
        <p:spPr>
          <a:xfrm>
            <a:off x="3427769" y="2293884"/>
            <a:ext cx="6247479" cy="523220"/>
          </a:xfrm>
          <a:prstGeom prst="rect">
            <a:avLst/>
          </a:prstGeom>
          <a:noFill/>
        </p:spPr>
        <p:txBody>
          <a:bodyPr wrap="none" rtlCol="0">
            <a:spAutoFit/>
          </a:bodyPr>
          <a:lstStyle/>
          <a:p>
            <a:r>
              <a:rPr lang="it-IT" sz="2800" b="1" dirty="0"/>
              <a:t>Modello </a:t>
            </a:r>
            <a:r>
              <a:rPr lang="it-IT" sz="2800" b="1" dirty="0" err="1"/>
              <a:t>ADO.Net</a:t>
            </a:r>
            <a:r>
              <a:rPr lang="it-IT" sz="2800" b="1" dirty="0"/>
              <a:t> – Cenni </a:t>
            </a:r>
            <a:r>
              <a:rPr lang="it-IT" sz="2800" b="1" dirty="0" err="1"/>
              <a:t>architetturuali</a:t>
            </a:r>
            <a:endParaRPr lang="it-IT" sz="2800" b="1" dirty="0"/>
          </a:p>
        </p:txBody>
      </p:sp>
      <p:sp>
        <p:nvSpPr>
          <p:cNvPr id="7" name="CasellaDiTesto 6">
            <a:extLst>
              <a:ext uri="{FF2B5EF4-FFF2-40B4-BE49-F238E27FC236}">
                <a16:creationId xmlns:a16="http://schemas.microsoft.com/office/drawing/2014/main" id="{270E0B0E-0BCC-1ACE-D95F-F8CEEE4D2163}"/>
              </a:ext>
            </a:extLst>
          </p:cNvPr>
          <p:cNvSpPr txBox="1"/>
          <p:nvPr/>
        </p:nvSpPr>
        <p:spPr>
          <a:xfrm>
            <a:off x="1216187" y="2991922"/>
            <a:ext cx="10489923" cy="23083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it-IT" dirty="0"/>
              <a:t>Dall’architettura delle classi astratte o interfacce sulle quali si incentra tutto il modello </a:t>
            </a:r>
            <a:r>
              <a:rPr lang="it-IT" dirty="0" err="1"/>
              <a:t>ADO.Net</a:t>
            </a:r>
            <a:r>
              <a:rPr lang="it-IT" dirty="0"/>
              <a:t> annoveriamo:</a:t>
            </a:r>
          </a:p>
          <a:p>
            <a:endParaRPr lang="it-IT" dirty="0"/>
          </a:p>
          <a:p>
            <a:pPr marL="285750" indent="-285750">
              <a:buFont typeface="Wingdings" panose="05000000000000000000" pitchFamily="2" charset="2"/>
              <a:buChar char="v"/>
            </a:pPr>
            <a:r>
              <a:rPr lang="it-IT" dirty="0"/>
              <a:t>La classe Connection che unitamente al provider dati (</a:t>
            </a:r>
            <a:r>
              <a:rPr lang="it-IT" dirty="0" err="1"/>
              <a:t>System.Data.SqlClient</a:t>
            </a:r>
            <a:r>
              <a:rPr lang="it-IT" dirty="0"/>
              <a:t>)  diventa </a:t>
            </a:r>
            <a:r>
              <a:rPr lang="it-IT" dirty="0" err="1"/>
              <a:t>SQLConnection</a:t>
            </a:r>
            <a:endParaRPr lang="it-IT" dirty="0"/>
          </a:p>
          <a:p>
            <a:pPr marL="285750" indent="-285750">
              <a:buFont typeface="Wingdings" panose="05000000000000000000" pitchFamily="2" charset="2"/>
              <a:buChar char="v"/>
            </a:pPr>
            <a:r>
              <a:rPr lang="it-IT" dirty="0"/>
              <a:t>La classe </a:t>
            </a:r>
            <a:r>
              <a:rPr lang="it-IT" dirty="0" err="1"/>
              <a:t>Command</a:t>
            </a:r>
            <a:r>
              <a:rPr lang="it-IT" dirty="0"/>
              <a:t> che unitamente allo stesso provider diventa </a:t>
            </a:r>
            <a:r>
              <a:rPr lang="it-IT" dirty="0" err="1"/>
              <a:t>SQLCommand</a:t>
            </a:r>
            <a:endParaRPr lang="it-IT" dirty="0"/>
          </a:p>
          <a:p>
            <a:pPr marL="285750" indent="-285750">
              <a:buFont typeface="Wingdings" panose="05000000000000000000" pitchFamily="2" charset="2"/>
              <a:buChar char="v"/>
            </a:pPr>
            <a:r>
              <a:rPr lang="it-IT" dirty="0"/>
              <a:t>La classe </a:t>
            </a:r>
            <a:r>
              <a:rPr lang="it-IT" dirty="0" err="1"/>
              <a:t>DataReader</a:t>
            </a:r>
            <a:r>
              <a:rPr lang="it-IT" dirty="0"/>
              <a:t> diventa </a:t>
            </a:r>
            <a:r>
              <a:rPr lang="it-IT" dirty="0" err="1"/>
              <a:t>SQLDataReader</a:t>
            </a:r>
            <a:endParaRPr lang="it-IT" dirty="0"/>
          </a:p>
          <a:p>
            <a:pPr marL="285750" indent="-285750">
              <a:buFont typeface="Wingdings" panose="05000000000000000000" pitchFamily="2" charset="2"/>
              <a:buChar char="v"/>
            </a:pPr>
            <a:r>
              <a:rPr lang="it-IT" dirty="0"/>
              <a:t>La classe </a:t>
            </a:r>
            <a:r>
              <a:rPr lang="it-IT" dirty="0" err="1"/>
              <a:t>DataAdapter</a:t>
            </a:r>
            <a:r>
              <a:rPr lang="it-IT" dirty="0"/>
              <a:t> che diventa </a:t>
            </a:r>
            <a:r>
              <a:rPr lang="it-IT" dirty="0" err="1"/>
              <a:t>SQLDataAdapter</a:t>
            </a:r>
            <a:r>
              <a:rPr lang="it-IT" dirty="0"/>
              <a:t> (classe che trasforma un oggetto </a:t>
            </a:r>
            <a:r>
              <a:rPr lang="it-IT" dirty="0" err="1"/>
              <a:t>Command</a:t>
            </a:r>
            <a:r>
              <a:rPr lang="it-IT" dirty="0"/>
              <a:t> in </a:t>
            </a:r>
            <a:r>
              <a:rPr lang="it-IT" dirty="0" err="1"/>
              <a:t>DataSet</a:t>
            </a:r>
            <a:r>
              <a:rPr lang="it-IT" dirty="0"/>
              <a:t>)</a:t>
            </a:r>
          </a:p>
          <a:p>
            <a:endParaRPr lang="it-IT" dirty="0"/>
          </a:p>
          <a:p>
            <a:endParaRPr lang="it-IT" dirty="0"/>
          </a:p>
        </p:txBody>
      </p:sp>
    </p:spTree>
    <p:extLst>
      <p:ext uri="{BB962C8B-B14F-4D97-AF65-F5344CB8AC3E}">
        <p14:creationId xmlns:p14="http://schemas.microsoft.com/office/powerpoint/2010/main" val="2704486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113905" y="1557754"/>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sp>
        <p:nvSpPr>
          <p:cNvPr id="3" name="CasellaDiTesto 2">
            <a:extLst>
              <a:ext uri="{FF2B5EF4-FFF2-40B4-BE49-F238E27FC236}">
                <a16:creationId xmlns:a16="http://schemas.microsoft.com/office/drawing/2014/main" id="{27BF29D8-642D-086E-33DB-144A95DEE428}"/>
              </a:ext>
            </a:extLst>
          </p:cNvPr>
          <p:cNvSpPr txBox="1"/>
          <p:nvPr/>
        </p:nvSpPr>
        <p:spPr>
          <a:xfrm>
            <a:off x="3427769" y="2111948"/>
            <a:ext cx="6247479" cy="523220"/>
          </a:xfrm>
          <a:prstGeom prst="rect">
            <a:avLst/>
          </a:prstGeom>
          <a:noFill/>
        </p:spPr>
        <p:txBody>
          <a:bodyPr wrap="none" rtlCol="0">
            <a:spAutoFit/>
          </a:bodyPr>
          <a:lstStyle/>
          <a:p>
            <a:r>
              <a:rPr lang="it-IT" sz="2800" b="1" dirty="0"/>
              <a:t>Modello </a:t>
            </a:r>
            <a:r>
              <a:rPr lang="it-IT" sz="2800" b="1" dirty="0" err="1"/>
              <a:t>ADO.Net</a:t>
            </a:r>
            <a:r>
              <a:rPr lang="it-IT" sz="2800" b="1" dirty="0"/>
              <a:t> – Cenni </a:t>
            </a:r>
            <a:r>
              <a:rPr lang="it-IT" sz="2800" b="1" dirty="0" err="1"/>
              <a:t>architetturuali</a:t>
            </a:r>
            <a:endParaRPr lang="it-IT" sz="2800" b="1" dirty="0"/>
          </a:p>
        </p:txBody>
      </p:sp>
      <p:sp>
        <p:nvSpPr>
          <p:cNvPr id="7" name="CasellaDiTesto 6">
            <a:extLst>
              <a:ext uri="{FF2B5EF4-FFF2-40B4-BE49-F238E27FC236}">
                <a16:creationId xmlns:a16="http://schemas.microsoft.com/office/drawing/2014/main" id="{46D3D563-7809-4CEE-039C-480A2786107D}"/>
              </a:ext>
            </a:extLst>
          </p:cNvPr>
          <p:cNvSpPr txBox="1"/>
          <p:nvPr/>
        </p:nvSpPr>
        <p:spPr>
          <a:xfrm>
            <a:off x="1276427" y="2664292"/>
            <a:ext cx="9918869" cy="3139321"/>
          </a:xfrm>
          <a:prstGeom prst="rect">
            <a:avLst/>
          </a:prstGeom>
          <a:noFill/>
        </p:spPr>
        <p:txBody>
          <a:bodyPr wrap="none" rtlCol="0">
            <a:spAutoFit/>
          </a:bodyPr>
          <a:lstStyle/>
          <a:p>
            <a:r>
              <a:rPr lang="it-IT" dirty="0"/>
              <a:t>La classe </a:t>
            </a:r>
            <a:r>
              <a:rPr lang="it-IT" dirty="0" err="1"/>
              <a:t>Command</a:t>
            </a:r>
            <a:r>
              <a:rPr lang="it-IT" dirty="0"/>
              <a:t> permette di configurare lo Statement SQL di query.</a:t>
            </a:r>
          </a:p>
          <a:p>
            <a:endParaRPr lang="it-IT" dirty="0"/>
          </a:p>
          <a:p>
            <a:pPr marL="285750" indent="-285750">
              <a:buFont typeface="Arial" panose="020B0604020202020204" pitchFamily="34" charset="0"/>
              <a:buChar char="•"/>
            </a:pPr>
            <a:r>
              <a:rPr lang="it-IT" dirty="0"/>
              <a:t>Le query possono essere di quattro tipi:</a:t>
            </a:r>
          </a:p>
          <a:p>
            <a:pPr marL="742950" lvl="1" indent="-285750">
              <a:buFont typeface="Arial" panose="020B0604020202020204" pitchFamily="34" charset="0"/>
              <a:buChar char="•"/>
            </a:pPr>
            <a:r>
              <a:rPr lang="it-IT" dirty="0"/>
              <a:t>Query di </a:t>
            </a:r>
            <a:r>
              <a:rPr lang="it-IT" dirty="0" err="1"/>
              <a:t>insert</a:t>
            </a:r>
            <a:endParaRPr lang="it-IT" dirty="0"/>
          </a:p>
          <a:p>
            <a:pPr marL="742950" lvl="1" indent="-285750">
              <a:buFont typeface="Arial" panose="020B0604020202020204" pitchFamily="34" charset="0"/>
              <a:buChar char="•"/>
            </a:pPr>
            <a:r>
              <a:rPr lang="it-IT" dirty="0"/>
              <a:t>Query di Select (o query di selezione dove si va anche a configurare un eventuale join)</a:t>
            </a:r>
          </a:p>
          <a:p>
            <a:pPr marL="742950" lvl="1" indent="-285750">
              <a:buFont typeface="Arial" panose="020B0604020202020204" pitchFamily="34" charset="0"/>
              <a:buChar char="•"/>
            </a:pPr>
            <a:r>
              <a:rPr lang="it-IT" dirty="0"/>
              <a:t>Query di Update (o query di aggiornamento)</a:t>
            </a:r>
          </a:p>
          <a:p>
            <a:pPr marL="742950" lvl="1" indent="-285750">
              <a:buFont typeface="Arial" panose="020B0604020202020204" pitchFamily="34" charset="0"/>
              <a:buChar char="•"/>
            </a:pPr>
            <a:r>
              <a:rPr lang="it-IT" dirty="0"/>
              <a:t>Query di Delete (o query di cancellazione)</a:t>
            </a:r>
          </a:p>
          <a:p>
            <a:r>
              <a:rPr lang="it-IT" dirty="0"/>
              <a:t>La proprietà, che deve essere valorizzata al fine di impostare esplicitamente o implicitamente la query, è</a:t>
            </a:r>
          </a:p>
          <a:p>
            <a:r>
              <a:rPr lang="it-IT" dirty="0"/>
              <a:t>denominata </a:t>
            </a:r>
            <a:r>
              <a:rPr lang="it-IT" b="1" dirty="0" err="1"/>
              <a:t>CommandText</a:t>
            </a:r>
            <a:r>
              <a:rPr lang="it-IT" b="1" dirty="0"/>
              <a:t>. Nel caso di </a:t>
            </a:r>
            <a:r>
              <a:rPr lang="it-IT" b="1" dirty="0" err="1"/>
              <a:t>storedprocedure</a:t>
            </a:r>
            <a:r>
              <a:rPr lang="it-IT" b="1" dirty="0"/>
              <a:t> la proprietà </a:t>
            </a:r>
            <a:r>
              <a:rPr lang="it-IT" b="1" dirty="0" err="1"/>
              <a:t>CommandText</a:t>
            </a:r>
            <a:r>
              <a:rPr lang="it-IT" b="1" dirty="0"/>
              <a:t> viene valorizzata</a:t>
            </a:r>
          </a:p>
          <a:p>
            <a:r>
              <a:rPr lang="it-IT" b="1" dirty="0"/>
              <a:t>con il nome della </a:t>
            </a:r>
            <a:r>
              <a:rPr lang="it-IT" b="1" dirty="0" err="1"/>
              <a:t>stored</a:t>
            </a:r>
            <a:r>
              <a:rPr lang="it-IT" b="1" dirty="0"/>
              <a:t> e la proprietà </a:t>
            </a:r>
            <a:r>
              <a:rPr lang="it-IT" b="1" dirty="0" err="1"/>
              <a:t>CommandType</a:t>
            </a:r>
            <a:r>
              <a:rPr lang="it-IT" b="1" dirty="0"/>
              <a:t> con l’</a:t>
            </a:r>
            <a:r>
              <a:rPr lang="it-IT" b="1" dirty="0" err="1"/>
              <a:t>enum</a:t>
            </a:r>
            <a:r>
              <a:rPr lang="it-IT" b="1" dirty="0"/>
              <a:t> </a:t>
            </a:r>
            <a:r>
              <a:rPr lang="it-IT" b="1" dirty="0" err="1"/>
              <a:t>StoredProcedure</a:t>
            </a:r>
            <a:r>
              <a:rPr lang="it-IT" b="1" dirty="0"/>
              <a:t>. </a:t>
            </a:r>
          </a:p>
          <a:p>
            <a:endParaRPr lang="it-IT" dirty="0"/>
          </a:p>
        </p:txBody>
      </p:sp>
    </p:spTree>
    <p:extLst>
      <p:ext uri="{BB962C8B-B14F-4D97-AF65-F5344CB8AC3E}">
        <p14:creationId xmlns:p14="http://schemas.microsoft.com/office/powerpoint/2010/main" val="2519779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113905" y="1357524"/>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sp>
        <p:nvSpPr>
          <p:cNvPr id="3" name="CasellaDiTesto 2">
            <a:extLst>
              <a:ext uri="{FF2B5EF4-FFF2-40B4-BE49-F238E27FC236}">
                <a16:creationId xmlns:a16="http://schemas.microsoft.com/office/drawing/2014/main" id="{E0D0B0F2-5CE2-B700-D730-B0AA9EA7C571}"/>
              </a:ext>
            </a:extLst>
          </p:cNvPr>
          <p:cNvSpPr txBox="1"/>
          <p:nvPr/>
        </p:nvSpPr>
        <p:spPr>
          <a:xfrm>
            <a:off x="1008068" y="2443643"/>
            <a:ext cx="10009920" cy="30777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it-IT" sz="1600" dirty="0"/>
              <a:t>Per la costruzione delle query parametriche (discorso vale sia per le query di:</a:t>
            </a:r>
          </a:p>
          <a:p>
            <a:endParaRPr lang="it-IT" sz="1600" dirty="0"/>
          </a:p>
          <a:p>
            <a:pPr marL="285750" indent="-285750">
              <a:buFont typeface="Arial" panose="020B0604020202020204" pitchFamily="34" charset="0"/>
              <a:buChar char="•"/>
            </a:pPr>
            <a:r>
              <a:rPr lang="it-IT" sz="1600" dirty="0"/>
              <a:t>Comando (query di </a:t>
            </a:r>
            <a:r>
              <a:rPr lang="it-IT" sz="1600" dirty="0" err="1"/>
              <a:t>Insert</a:t>
            </a:r>
            <a:r>
              <a:rPr lang="it-IT" sz="1600" dirty="0"/>
              <a:t> – Update – Delete)</a:t>
            </a:r>
          </a:p>
          <a:p>
            <a:pPr marL="285750" indent="-285750">
              <a:buFont typeface="Arial" panose="020B0604020202020204" pitchFamily="34" charset="0"/>
              <a:buChar char="•"/>
            </a:pPr>
            <a:r>
              <a:rPr lang="it-IT" sz="1600" dirty="0"/>
              <a:t>Proiezione /query di Join </a:t>
            </a:r>
          </a:p>
          <a:p>
            <a:pPr marL="285750" indent="-285750">
              <a:buFont typeface="Arial" panose="020B0604020202020204" pitchFamily="34" charset="0"/>
              <a:buChar char="•"/>
            </a:pPr>
            <a:endParaRPr lang="it-IT" sz="1600" dirty="0"/>
          </a:p>
          <a:p>
            <a:r>
              <a:rPr lang="it-IT" sz="1600" dirty="0"/>
              <a:t>Si va a </a:t>
            </a:r>
            <a:r>
              <a:rPr lang="it-IT" sz="1600" dirty="0" err="1"/>
              <a:t>volorizzare</a:t>
            </a:r>
            <a:r>
              <a:rPr lang="it-IT" sz="1600" dirty="0"/>
              <a:t> opportunamente la classe </a:t>
            </a:r>
            <a:r>
              <a:rPr lang="it-IT" sz="1600" dirty="0" err="1"/>
              <a:t>SQLParameter</a:t>
            </a:r>
            <a:r>
              <a:rPr lang="it-IT" sz="1600" dirty="0"/>
              <a:t> e la </a:t>
            </a:r>
            <a:r>
              <a:rPr lang="it-IT" sz="1600" dirty="0" err="1"/>
              <a:t>collection</a:t>
            </a:r>
            <a:r>
              <a:rPr lang="it-IT" sz="1600" dirty="0"/>
              <a:t> </a:t>
            </a:r>
            <a:r>
              <a:rPr lang="it-IT" sz="1600" dirty="0" err="1"/>
              <a:t>Parameters</a:t>
            </a:r>
            <a:r>
              <a:rPr lang="it-IT" sz="1600" dirty="0"/>
              <a:t> dell’oggetto </a:t>
            </a:r>
            <a:r>
              <a:rPr lang="it-IT" sz="1600" dirty="0" err="1"/>
              <a:t>Command</a:t>
            </a:r>
            <a:endParaRPr lang="it-IT" sz="1600" dirty="0"/>
          </a:p>
          <a:p>
            <a:endParaRPr lang="it-IT" sz="1600" dirty="0"/>
          </a:p>
          <a:p>
            <a:r>
              <a:rPr lang="it-IT" sz="1600" dirty="0"/>
              <a:t>Per trasformare l’oggetto </a:t>
            </a:r>
            <a:r>
              <a:rPr lang="it-IT" sz="1600" dirty="0" err="1"/>
              <a:t>Command</a:t>
            </a:r>
            <a:r>
              <a:rPr lang="it-IT" sz="1600" dirty="0"/>
              <a:t>  in </a:t>
            </a:r>
            <a:r>
              <a:rPr lang="it-IT" sz="1600" dirty="0" err="1"/>
              <a:t>DataSet</a:t>
            </a:r>
            <a:r>
              <a:rPr lang="it-IT" sz="1600" dirty="0"/>
              <a:t> si va a valorizzare opportunamente una o tutte le proprietà di</a:t>
            </a:r>
          </a:p>
          <a:p>
            <a:r>
              <a:rPr lang="it-IT" sz="1600" dirty="0"/>
              <a:t>tipo </a:t>
            </a:r>
            <a:r>
              <a:rPr lang="it-IT" sz="1600" dirty="0" err="1"/>
              <a:t>SQLCommand</a:t>
            </a:r>
            <a:r>
              <a:rPr lang="it-IT" sz="1600" dirty="0"/>
              <a:t>: </a:t>
            </a:r>
            <a:r>
              <a:rPr lang="it-IT" sz="1600" dirty="0" err="1"/>
              <a:t>SelectCommand</a:t>
            </a:r>
            <a:r>
              <a:rPr lang="it-IT" sz="1600" dirty="0"/>
              <a:t> – </a:t>
            </a:r>
            <a:r>
              <a:rPr lang="it-IT" sz="1600" dirty="0" err="1"/>
              <a:t>InsertCommand</a:t>
            </a:r>
            <a:r>
              <a:rPr lang="it-IT" sz="1600" dirty="0"/>
              <a:t> – </a:t>
            </a:r>
            <a:r>
              <a:rPr lang="it-IT" sz="1600" dirty="0" err="1"/>
              <a:t>UpdateCommand</a:t>
            </a:r>
            <a:r>
              <a:rPr lang="it-IT" sz="1600" dirty="0"/>
              <a:t> – </a:t>
            </a:r>
            <a:r>
              <a:rPr lang="it-IT" sz="1600" dirty="0" err="1"/>
              <a:t>DeleteCommand</a:t>
            </a:r>
            <a:endParaRPr lang="it-IT" sz="1600" dirty="0"/>
          </a:p>
          <a:p>
            <a:r>
              <a:rPr lang="it-IT" sz="1600" dirty="0"/>
              <a:t>I metodi rispettivamente per riempire il </a:t>
            </a:r>
            <a:r>
              <a:rPr lang="it-IT" sz="1600" dirty="0" err="1"/>
              <a:t>DataSet</a:t>
            </a:r>
            <a:r>
              <a:rPr lang="it-IT" sz="1600" dirty="0"/>
              <a:t> oppure eseguire una operazione di Sincronizzazione </a:t>
            </a:r>
            <a:r>
              <a:rPr lang="it-IT" sz="1600" dirty="0" err="1"/>
              <a:t>DataSet</a:t>
            </a:r>
            <a:r>
              <a:rPr lang="it-IT" sz="1600" dirty="0"/>
              <a:t> con</a:t>
            </a:r>
          </a:p>
          <a:p>
            <a:r>
              <a:rPr lang="it-IT" sz="1600" dirty="0"/>
              <a:t>la tabella o le tabelle del database sono: </a:t>
            </a:r>
            <a:r>
              <a:rPr lang="it-IT" sz="1600" dirty="0" err="1"/>
              <a:t>Fill</a:t>
            </a:r>
            <a:r>
              <a:rPr lang="it-IT" sz="1600" dirty="0"/>
              <a:t> per popolare il </a:t>
            </a:r>
            <a:r>
              <a:rPr lang="it-IT" sz="1600" dirty="0" err="1"/>
              <a:t>DataSet</a:t>
            </a:r>
            <a:r>
              <a:rPr lang="it-IT" sz="1600" dirty="0"/>
              <a:t> o Update. Anche in quest’ultimo caso si utilizza</a:t>
            </a:r>
          </a:p>
          <a:p>
            <a:r>
              <a:rPr lang="it-IT" sz="1600" dirty="0"/>
              <a:t>La classe </a:t>
            </a:r>
            <a:r>
              <a:rPr lang="it-IT" sz="1600" dirty="0" err="1"/>
              <a:t>SQLParameter</a:t>
            </a:r>
            <a:r>
              <a:rPr lang="it-IT" sz="1600" dirty="0"/>
              <a:t> e l’</a:t>
            </a:r>
            <a:r>
              <a:rPr lang="it-IT" sz="1600" dirty="0" err="1"/>
              <a:t>enum</a:t>
            </a:r>
            <a:r>
              <a:rPr lang="it-IT" sz="1600" dirty="0"/>
              <a:t> </a:t>
            </a:r>
            <a:r>
              <a:rPr lang="it-IT" sz="1600" dirty="0" err="1"/>
              <a:t>RowState</a:t>
            </a:r>
            <a:r>
              <a:rPr lang="it-IT" sz="1600" dirty="0"/>
              <a:t> del </a:t>
            </a:r>
            <a:r>
              <a:rPr lang="it-IT" sz="1600" dirty="0" err="1"/>
              <a:t>DataSet</a:t>
            </a:r>
            <a:r>
              <a:rPr lang="it-IT" sz="1600" dirty="0"/>
              <a:t> per vedere il singolo stato dell’istanza di </a:t>
            </a:r>
            <a:r>
              <a:rPr lang="it-IT" sz="1600" dirty="0" err="1"/>
              <a:t>DataRow</a:t>
            </a:r>
            <a:endParaRPr lang="it-IT" sz="1600" dirty="0"/>
          </a:p>
        </p:txBody>
      </p:sp>
      <p:sp>
        <p:nvSpPr>
          <p:cNvPr id="7" name="CasellaDiTesto 6">
            <a:extLst>
              <a:ext uri="{FF2B5EF4-FFF2-40B4-BE49-F238E27FC236}">
                <a16:creationId xmlns:a16="http://schemas.microsoft.com/office/drawing/2014/main" id="{F393A99E-0386-DFAC-00FC-469460B59C0E}"/>
              </a:ext>
            </a:extLst>
          </p:cNvPr>
          <p:cNvSpPr txBox="1"/>
          <p:nvPr/>
        </p:nvSpPr>
        <p:spPr>
          <a:xfrm>
            <a:off x="3427769" y="1863358"/>
            <a:ext cx="6247479" cy="523220"/>
          </a:xfrm>
          <a:prstGeom prst="rect">
            <a:avLst/>
          </a:prstGeom>
          <a:noFill/>
        </p:spPr>
        <p:txBody>
          <a:bodyPr wrap="none" rtlCol="0">
            <a:spAutoFit/>
          </a:bodyPr>
          <a:lstStyle/>
          <a:p>
            <a:r>
              <a:rPr lang="it-IT" sz="2800" b="1" dirty="0"/>
              <a:t>Modello </a:t>
            </a:r>
            <a:r>
              <a:rPr lang="it-IT" sz="2800" b="1" dirty="0" err="1"/>
              <a:t>ADO.Net</a:t>
            </a:r>
            <a:r>
              <a:rPr lang="it-IT" sz="2800" b="1" dirty="0"/>
              <a:t> – Cenni </a:t>
            </a:r>
            <a:r>
              <a:rPr lang="it-IT" sz="2800" b="1" dirty="0" err="1"/>
              <a:t>architetturuali</a:t>
            </a:r>
            <a:endParaRPr lang="it-IT" sz="2800" b="1" dirty="0"/>
          </a:p>
        </p:txBody>
      </p:sp>
    </p:spTree>
    <p:extLst>
      <p:ext uri="{BB962C8B-B14F-4D97-AF65-F5344CB8AC3E}">
        <p14:creationId xmlns:p14="http://schemas.microsoft.com/office/powerpoint/2010/main" val="37797819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113905" y="1557754"/>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sp>
        <p:nvSpPr>
          <p:cNvPr id="3" name="CasellaDiTesto 2">
            <a:extLst>
              <a:ext uri="{FF2B5EF4-FFF2-40B4-BE49-F238E27FC236}">
                <a16:creationId xmlns:a16="http://schemas.microsoft.com/office/drawing/2014/main" id="{FB23AED7-E9F3-915D-63F9-0AB24E33449F}"/>
              </a:ext>
            </a:extLst>
          </p:cNvPr>
          <p:cNvSpPr txBox="1"/>
          <p:nvPr/>
        </p:nvSpPr>
        <p:spPr>
          <a:xfrm>
            <a:off x="3518098" y="2180364"/>
            <a:ext cx="5520229" cy="646331"/>
          </a:xfrm>
          <a:prstGeom prst="rect">
            <a:avLst/>
          </a:prstGeom>
          <a:noFill/>
        </p:spPr>
        <p:txBody>
          <a:bodyPr wrap="none" rtlCol="0">
            <a:spAutoFit/>
          </a:bodyPr>
          <a:lstStyle/>
          <a:p>
            <a:r>
              <a:rPr lang="it-IT" b="1" dirty="0"/>
              <a:t>Proteggere la sezione dell’</a:t>
            </a:r>
            <a:r>
              <a:rPr lang="it-IT" b="1" dirty="0" err="1"/>
              <a:t>app.config</a:t>
            </a:r>
            <a:r>
              <a:rPr lang="it-IT" b="1" dirty="0"/>
              <a:t> (</a:t>
            </a:r>
            <a:r>
              <a:rPr lang="it-IT" b="1" dirty="0" err="1"/>
              <a:t>connectionstring</a:t>
            </a:r>
            <a:r>
              <a:rPr lang="it-IT" b="1" dirty="0"/>
              <a:t>) </a:t>
            </a:r>
          </a:p>
          <a:p>
            <a:r>
              <a:rPr lang="it-IT" b="1" dirty="0"/>
              <a:t>in fase di distribuzione dell’applicazione</a:t>
            </a:r>
          </a:p>
        </p:txBody>
      </p:sp>
      <p:pic>
        <p:nvPicPr>
          <p:cNvPr id="8" name="Immagine 7">
            <a:extLst>
              <a:ext uri="{FF2B5EF4-FFF2-40B4-BE49-F238E27FC236}">
                <a16:creationId xmlns:a16="http://schemas.microsoft.com/office/drawing/2014/main" id="{50967694-A25E-13DF-1227-9130F11C282F}"/>
              </a:ext>
            </a:extLst>
          </p:cNvPr>
          <p:cNvPicPr>
            <a:picLocks noChangeAspect="1"/>
          </p:cNvPicPr>
          <p:nvPr/>
        </p:nvPicPr>
        <p:blipFill>
          <a:blip r:embed="rId4"/>
          <a:stretch>
            <a:fillRect/>
          </a:stretch>
        </p:blipFill>
        <p:spPr>
          <a:xfrm>
            <a:off x="495301" y="2956693"/>
            <a:ext cx="3886200" cy="1809750"/>
          </a:xfrm>
          <a:prstGeom prst="rect">
            <a:avLst/>
          </a:prstGeom>
        </p:spPr>
      </p:pic>
      <p:sp>
        <p:nvSpPr>
          <p:cNvPr id="9" name="CasellaDiTesto 8">
            <a:extLst>
              <a:ext uri="{FF2B5EF4-FFF2-40B4-BE49-F238E27FC236}">
                <a16:creationId xmlns:a16="http://schemas.microsoft.com/office/drawing/2014/main" id="{A75DF07F-05FE-03D2-3635-20E7397CB4D2}"/>
              </a:ext>
            </a:extLst>
          </p:cNvPr>
          <p:cNvSpPr txBox="1"/>
          <p:nvPr/>
        </p:nvSpPr>
        <p:spPr>
          <a:xfrm>
            <a:off x="4621219" y="2956693"/>
            <a:ext cx="7703776" cy="2862322"/>
          </a:xfrm>
          <a:prstGeom prst="rect">
            <a:avLst/>
          </a:prstGeom>
          <a:noFill/>
        </p:spPr>
        <p:txBody>
          <a:bodyPr wrap="none" rtlCol="0">
            <a:spAutoFit/>
          </a:bodyPr>
          <a:lstStyle/>
          <a:p>
            <a:r>
              <a:rPr lang="it-IT" dirty="0"/>
              <a:t>Possiamo aggiungere due tipologie di file di configurazione</a:t>
            </a:r>
          </a:p>
          <a:p>
            <a:endParaRPr lang="it-IT" dirty="0"/>
          </a:p>
          <a:p>
            <a:pPr marL="285750" indent="-285750">
              <a:buFont typeface="Arial" panose="020B0604020202020204" pitchFamily="34" charset="0"/>
              <a:buChar char="•"/>
            </a:pPr>
            <a:r>
              <a:rPr lang="it-IT" dirty="0" err="1"/>
              <a:t>app.config</a:t>
            </a:r>
            <a:r>
              <a:rPr lang="it-IT" dirty="0"/>
              <a:t> per applicazioni .NET 6.0 solo da distribuire su computer</a:t>
            </a:r>
          </a:p>
          <a:p>
            <a:r>
              <a:rPr lang="it-IT" dirty="0"/>
              <a:t>      Windows</a:t>
            </a:r>
          </a:p>
          <a:p>
            <a:pPr marL="285750" indent="-285750">
              <a:buFont typeface="Arial" panose="020B0604020202020204" pitchFamily="34" charset="0"/>
              <a:buChar char="•"/>
            </a:pPr>
            <a:r>
              <a:rPr lang="it-IT" dirty="0" err="1"/>
              <a:t>appsettings.json</a:t>
            </a:r>
            <a:endParaRPr lang="it-IT" dirty="0"/>
          </a:p>
          <a:p>
            <a:pPr marL="285750" indent="-285750">
              <a:buFont typeface="Arial" panose="020B0604020202020204" pitchFamily="34" charset="0"/>
              <a:buChar char="•"/>
            </a:pPr>
            <a:endParaRPr lang="it-IT" dirty="0"/>
          </a:p>
          <a:p>
            <a:r>
              <a:rPr lang="it-IT" dirty="0"/>
              <a:t>Obiettivo  Si può trovare la modalità programmatica di proteggere la </a:t>
            </a:r>
          </a:p>
          <a:p>
            <a:r>
              <a:rPr lang="it-IT" dirty="0"/>
              <a:t>Sezione </a:t>
            </a:r>
            <a:r>
              <a:rPr lang="it-IT" dirty="0" err="1"/>
              <a:t>ConnectionString</a:t>
            </a:r>
            <a:r>
              <a:rPr lang="it-IT" dirty="0"/>
              <a:t> in modo da poter leggere a </a:t>
            </a:r>
            <a:r>
              <a:rPr lang="it-IT" dirty="0" err="1"/>
              <a:t>run</a:t>
            </a:r>
            <a:r>
              <a:rPr lang="it-IT" dirty="0"/>
              <a:t>-time la chiave</a:t>
            </a:r>
          </a:p>
          <a:p>
            <a:r>
              <a:rPr lang="it-IT" dirty="0"/>
              <a:t>ma aprendo con un blocco notes il file di configurazione </a:t>
            </a:r>
            <a:r>
              <a:rPr lang="it-IT" dirty="0" err="1"/>
              <a:t>app.config</a:t>
            </a:r>
            <a:r>
              <a:rPr lang="it-IT" dirty="0"/>
              <a:t> non sarà</a:t>
            </a:r>
          </a:p>
          <a:p>
            <a:r>
              <a:rPr lang="it-IT" dirty="0"/>
              <a:t>Comprensibile tale sezione per via di essere stata opportunamente crittografata </a:t>
            </a:r>
          </a:p>
        </p:txBody>
      </p:sp>
    </p:spTree>
    <p:extLst>
      <p:ext uri="{BB962C8B-B14F-4D97-AF65-F5344CB8AC3E}">
        <p14:creationId xmlns:p14="http://schemas.microsoft.com/office/powerpoint/2010/main" val="36623806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113905" y="1557754"/>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pic>
        <p:nvPicPr>
          <p:cNvPr id="7" name="Immagine 6">
            <a:extLst>
              <a:ext uri="{FF2B5EF4-FFF2-40B4-BE49-F238E27FC236}">
                <a16:creationId xmlns:a16="http://schemas.microsoft.com/office/drawing/2014/main" id="{1AA7FA3E-D713-B7DC-59CB-3C88419CF4B4}"/>
              </a:ext>
            </a:extLst>
          </p:cNvPr>
          <p:cNvPicPr>
            <a:picLocks noChangeAspect="1"/>
          </p:cNvPicPr>
          <p:nvPr/>
        </p:nvPicPr>
        <p:blipFill>
          <a:blip r:embed="rId4"/>
          <a:stretch>
            <a:fillRect/>
          </a:stretch>
        </p:blipFill>
        <p:spPr>
          <a:xfrm>
            <a:off x="498085" y="2185351"/>
            <a:ext cx="3912601" cy="2680674"/>
          </a:xfrm>
          <a:prstGeom prst="rect">
            <a:avLst/>
          </a:prstGeom>
        </p:spPr>
      </p:pic>
      <p:pic>
        <p:nvPicPr>
          <p:cNvPr id="9" name="Immagine 8">
            <a:extLst>
              <a:ext uri="{FF2B5EF4-FFF2-40B4-BE49-F238E27FC236}">
                <a16:creationId xmlns:a16="http://schemas.microsoft.com/office/drawing/2014/main" id="{7AC45F96-F5AF-71F4-8BF6-7C75809B3475}"/>
              </a:ext>
            </a:extLst>
          </p:cNvPr>
          <p:cNvPicPr>
            <a:picLocks noChangeAspect="1"/>
          </p:cNvPicPr>
          <p:nvPr/>
        </p:nvPicPr>
        <p:blipFill>
          <a:blip r:embed="rId5"/>
          <a:stretch>
            <a:fillRect/>
          </a:stretch>
        </p:blipFill>
        <p:spPr>
          <a:xfrm>
            <a:off x="4550427" y="2536067"/>
            <a:ext cx="7274569" cy="677108"/>
          </a:xfrm>
          <a:prstGeom prst="rect">
            <a:avLst/>
          </a:prstGeom>
        </p:spPr>
      </p:pic>
      <p:sp>
        <p:nvSpPr>
          <p:cNvPr id="10" name="CasellaDiTesto 9">
            <a:extLst>
              <a:ext uri="{FF2B5EF4-FFF2-40B4-BE49-F238E27FC236}">
                <a16:creationId xmlns:a16="http://schemas.microsoft.com/office/drawing/2014/main" id="{EE1C959B-520B-BFA9-BAB9-B92F8C4D71A3}"/>
              </a:ext>
            </a:extLst>
          </p:cNvPr>
          <p:cNvSpPr txBox="1"/>
          <p:nvPr/>
        </p:nvSpPr>
        <p:spPr>
          <a:xfrm>
            <a:off x="4621219" y="3647214"/>
            <a:ext cx="7119321" cy="9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it-IT" dirty="0"/>
              <a:t>Da </a:t>
            </a:r>
            <a:r>
              <a:rPr lang="it-IT" dirty="0" err="1"/>
              <a:t>Nuget</a:t>
            </a:r>
            <a:r>
              <a:rPr lang="it-IT" dirty="0"/>
              <a:t> si aggiunge al progetto il </a:t>
            </a:r>
            <a:r>
              <a:rPr lang="it-IT" dirty="0" err="1"/>
              <a:t>namespace</a:t>
            </a:r>
            <a:r>
              <a:rPr lang="it-IT" dirty="0"/>
              <a:t> </a:t>
            </a:r>
          </a:p>
          <a:p>
            <a:r>
              <a:rPr lang="it-IT" dirty="0" err="1"/>
              <a:t>System.Configuration.ConfigurationManager</a:t>
            </a:r>
            <a:r>
              <a:rPr lang="it-IT" dirty="0"/>
              <a:t> che è </a:t>
            </a:r>
            <a:r>
              <a:rPr lang="it-IT" dirty="0" err="1"/>
              <a:t>missing</a:t>
            </a:r>
            <a:r>
              <a:rPr lang="it-IT" dirty="0"/>
              <a:t> come mancava</a:t>
            </a:r>
          </a:p>
          <a:p>
            <a:r>
              <a:rPr lang="it-IT" dirty="0"/>
              <a:t>Il provider </a:t>
            </a:r>
            <a:r>
              <a:rPr lang="it-IT" dirty="0" err="1"/>
              <a:t>SQLClient</a:t>
            </a:r>
            <a:r>
              <a:rPr lang="it-IT" dirty="0"/>
              <a:t> </a:t>
            </a:r>
            <a:r>
              <a:rPr lang="it-IT" dirty="0" err="1"/>
              <a:t>System.Data.SqlClient</a:t>
            </a:r>
            <a:endParaRPr lang="it-IT" dirty="0"/>
          </a:p>
        </p:txBody>
      </p:sp>
    </p:spTree>
    <p:extLst>
      <p:ext uri="{BB962C8B-B14F-4D97-AF65-F5344CB8AC3E}">
        <p14:creationId xmlns:p14="http://schemas.microsoft.com/office/powerpoint/2010/main" val="5168418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113905" y="1557754"/>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pic>
        <p:nvPicPr>
          <p:cNvPr id="7" name="Immagine 6">
            <a:extLst>
              <a:ext uri="{FF2B5EF4-FFF2-40B4-BE49-F238E27FC236}">
                <a16:creationId xmlns:a16="http://schemas.microsoft.com/office/drawing/2014/main" id="{0AA5D9C3-C2D5-878E-476F-8509F63C054E}"/>
              </a:ext>
            </a:extLst>
          </p:cNvPr>
          <p:cNvPicPr>
            <a:picLocks noChangeAspect="1"/>
          </p:cNvPicPr>
          <p:nvPr/>
        </p:nvPicPr>
        <p:blipFill>
          <a:blip r:embed="rId4"/>
          <a:stretch>
            <a:fillRect/>
          </a:stretch>
        </p:blipFill>
        <p:spPr>
          <a:xfrm>
            <a:off x="171002" y="2480737"/>
            <a:ext cx="5113293" cy="2520705"/>
          </a:xfrm>
          <a:prstGeom prst="rect">
            <a:avLst/>
          </a:prstGeom>
        </p:spPr>
      </p:pic>
      <p:pic>
        <p:nvPicPr>
          <p:cNvPr id="9" name="Immagine 8">
            <a:extLst>
              <a:ext uri="{FF2B5EF4-FFF2-40B4-BE49-F238E27FC236}">
                <a16:creationId xmlns:a16="http://schemas.microsoft.com/office/drawing/2014/main" id="{9E5A4D74-6448-A602-4BC5-9675971F5B92}"/>
              </a:ext>
            </a:extLst>
          </p:cNvPr>
          <p:cNvPicPr>
            <a:picLocks noChangeAspect="1"/>
          </p:cNvPicPr>
          <p:nvPr/>
        </p:nvPicPr>
        <p:blipFill>
          <a:blip r:embed="rId5"/>
          <a:stretch>
            <a:fillRect/>
          </a:stretch>
        </p:blipFill>
        <p:spPr>
          <a:xfrm>
            <a:off x="4788724" y="2769071"/>
            <a:ext cx="7241876" cy="1674422"/>
          </a:xfrm>
          <a:prstGeom prst="rect">
            <a:avLst/>
          </a:prstGeom>
        </p:spPr>
      </p:pic>
    </p:spTree>
    <p:extLst>
      <p:ext uri="{BB962C8B-B14F-4D97-AF65-F5344CB8AC3E}">
        <p14:creationId xmlns:p14="http://schemas.microsoft.com/office/powerpoint/2010/main" val="18165354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113905" y="1557754"/>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sp>
        <p:nvSpPr>
          <p:cNvPr id="3" name="CasellaDiTesto 2">
            <a:extLst>
              <a:ext uri="{FF2B5EF4-FFF2-40B4-BE49-F238E27FC236}">
                <a16:creationId xmlns:a16="http://schemas.microsoft.com/office/drawing/2014/main" id="{E9A158BA-8D03-D69D-1763-2A1AAB2F32DD}"/>
              </a:ext>
            </a:extLst>
          </p:cNvPr>
          <p:cNvSpPr txBox="1"/>
          <p:nvPr/>
        </p:nvSpPr>
        <p:spPr>
          <a:xfrm>
            <a:off x="3633899" y="2234862"/>
            <a:ext cx="5203925" cy="369332"/>
          </a:xfrm>
          <a:prstGeom prst="rect">
            <a:avLst/>
          </a:prstGeom>
          <a:noFill/>
        </p:spPr>
        <p:txBody>
          <a:bodyPr wrap="none" rtlCol="0">
            <a:spAutoFit/>
          </a:bodyPr>
          <a:lstStyle/>
          <a:p>
            <a:r>
              <a:rPr lang="it-IT" dirty="0"/>
              <a:t>User Secrets with Console Application Cross Platform,</a:t>
            </a:r>
          </a:p>
        </p:txBody>
      </p:sp>
      <p:sp>
        <p:nvSpPr>
          <p:cNvPr id="7" name="Rectangle 1">
            <a:extLst>
              <a:ext uri="{FF2B5EF4-FFF2-40B4-BE49-F238E27FC236}">
                <a16:creationId xmlns:a16="http://schemas.microsoft.com/office/drawing/2014/main" id="{DA0362A6-146E-7B7B-2797-C1E9706A4D5B}"/>
              </a:ext>
            </a:extLst>
          </p:cNvPr>
          <p:cNvSpPr>
            <a:spLocks noChangeArrowheads="1"/>
          </p:cNvSpPr>
          <p:nvPr/>
        </p:nvSpPr>
        <p:spPr bwMode="auto">
          <a:xfrm>
            <a:off x="653143" y="309098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2380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dirty="0" err="1">
                <a:ln>
                  <a:noFill/>
                </a:ln>
                <a:solidFill>
                  <a:srgbClr val="000000"/>
                </a:solidFill>
                <a:effectLst/>
                <a:latin typeface="inherit"/>
              </a:rPr>
              <a:t>dotnet</a:t>
            </a:r>
            <a:r>
              <a:rPr kumimoji="0" lang="it-IT" altLang="it-IT" sz="1300" b="0" i="0" u="none" strike="noStrike" cap="none" normalizeH="0" baseline="0" dirty="0">
                <a:ln>
                  <a:noFill/>
                </a:ln>
                <a:solidFill>
                  <a:srgbClr val="000000"/>
                </a:solidFill>
                <a:effectLst/>
                <a:latin typeface="inherit"/>
              </a:rPr>
              <a:t> user</a:t>
            </a:r>
            <a:r>
              <a:rPr kumimoji="0" lang="it-IT" altLang="it-IT" sz="1300" b="0" i="0" u="none" strike="noStrike" cap="none" normalizeH="0" baseline="0" dirty="0">
                <a:ln>
                  <a:noFill/>
                </a:ln>
                <a:solidFill>
                  <a:srgbClr val="666600"/>
                </a:solidFill>
                <a:effectLst/>
                <a:latin typeface="inherit"/>
              </a:rPr>
              <a:t>-</a:t>
            </a:r>
            <a:r>
              <a:rPr kumimoji="0" lang="it-IT" altLang="it-IT" sz="1300" b="0" i="0" u="none" strike="noStrike" cap="none" normalizeH="0" baseline="0" dirty="0">
                <a:ln>
                  <a:noFill/>
                </a:ln>
                <a:solidFill>
                  <a:srgbClr val="000000"/>
                </a:solidFill>
                <a:effectLst/>
                <a:latin typeface="inherit"/>
              </a:rPr>
              <a:t>secrets </a:t>
            </a:r>
            <a:r>
              <a:rPr kumimoji="0" lang="it-IT" altLang="it-IT" sz="1300" b="0" i="0" u="none" strike="noStrike" cap="none" normalizeH="0" baseline="0" dirty="0" err="1">
                <a:ln>
                  <a:noFill/>
                </a:ln>
                <a:solidFill>
                  <a:srgbClr val="000000"/>
                </a:solidFill>
                <a:effectLst/>
                <a:latin typeface="inherit"/>
              </a:rPr>
              <a:t>init</a:t>
            </a:r>
            <a:r>
              <a:rPr kumimoji="0" lang="it-IT" altLang="it-IT" sz="800" b="0" i="0" u="none" strike="noStrike" cap="none" normalizeH="0" baseline="0" dirty="0">
                <a:ln>
                  <a:noFill/>
                </a:ln>
                <a:solidFill>
                  <a:schemeClr val="tx1"/>
                </a:solidFill>
                <a:effectLst/>
              </a:rPr>
              <a:t> </a:t>
            </a: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FC061EAA-5435-0FBB-833C-28D3437593A5}"/>
              </a:ext>
            </a:extLst>
          </p:cNvPr>
          <p:cNvSpPr>
            <a:spLocks noChangeArrowheads="1"/>
          </p:cNvSpPr>
          <p:nvPr/>
        </p:nvSpPr>
        <p:spPr bwMode="auto">
          <a:xfrm>
            <a:off x="653143" y="341272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2380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300" b="0" i="0" u="none" strike="noStrike" cap="none" normalizeH="0" baseline="0" dirty="0" err="1">
                <a:ln>
                  <a:noFill/>
                </a:ln>
                <a:solidFill>
                  <a:srgbClr val="000000"/>
                </a:solidFill>
                <a:effectLst/>
                <a:latin typeface="inherit"/>
              </a:rPr>
              <a:t>dotnet</a:t>
            </a:r>
            <a:r>
              <a:rPr kumimoji="0" lang="it-IT" altLang="it-IT" sz="1300" b="0" i="0" u="none" strike="noStrike" cap="none" normalizeH="0" baseline="0" dirty="0">
                <a:ln>
                  <a:noFill/>
                </a:ln>
                <a:solidFill>
                  <a:srgbClr val="000000"/>
                </a:solidFill>
                <a:effectLst/>
                <a:latin typeface="inherit"/>
              </a:rPr>
              <a:t> user</a:t>
            </a:r>
            <a:r>
              <a:rPr kumimoji="0" lang="it-IT" altLang="it-IT" sz="1300" b="0" i="0" u="none" strike="noStrike" cap="none" normalizeH="0" baseline="0" dirty="0">
                <a:ln>
                  <a:noFill/>
                </a:ln>
                <a:solidFill>
                  <a:srgbClr val="666600"/>
                </a:solidFill>
                <a:effectLst/>
                <a:latin typeface="inherit"/>
              </a:rPr>
              <a:t>-</a:t>
            </a:r>
            <a:r>
              <a:rPr kumimoji="0" lang="it-IT" altLang="it-IT" sz="1300" b="0" i="0" u="none" strike="noStrike" cap="none" normalizeH="0" baseline="0" dirty="0">
                <a:ln>
                  <a:noFill/>
                </a:ln>
                <a:solidFill>
                  <a:srgbClr val="000000"/>
                </a:solidFill>
                <a:effectLst/>
                <a:latin typeface="inherit"/>
              </a:rPr>
              <a:t>secrets </a:t>
            </a:r>
            <a:r>
              <a:rPr kumimoji="0" lang="it-IT" altLang="it-IT" sz="1300" b="0" i="0" u="none" strike="noStrike" cap="none" normalizeH="0" baseline="0" dirty="0">
                <a:ln>
                  <a:noFill/>
                </a:ln>
                <a:solidFill>
                  <a:srgbClr val="000088"/>
                </a:solidFill>
                <a:effectLst/>
                <a:latin typeface="inherit"/>
              </a:rPr>
              <a:t>set</a:t>
            </a:r>
            <a:r>
              <a:rPr kumimoji="0" lang="it-IT" altLang="it-IT" sz="1300" b="0" i="0" u="none" strike="noStrike" cap="none" normalizeH="0" baseline="0" dirty="0">
                <a:ln>
                  <a:noFill/>
                </a:ln>
                <a:solidFill>
                  <a:srgbClr val="000000"/>
                </a:solidFill>
                <a:effectLst/>
                <a:latin typeface="inherit"/>
              </a:rPr>
              <a:t> </a:t>
            </a:r>
            <a:r>
              <a:rPr kumimoji="0" lang="it-IT" altLang="it-IT" sz="1300" b="0" i="0" u="none" strike="noStrike" cap="none" normalizeH="0" baseline="0" dirty="0">
                <a:ln>
                  <a:noFill/>
                </a:ln>
                <a:solidFill>
                  <a:srgbClr val="008800"/>
                </a:solidFill>
                <a:effectLst/>
                <a:latin typeface="inherit"/>
              </a:rPr>
              <a:t>"</a:t>
            </a:r>
            <a:r>
              <a:rPr kumimoji="0" lang="it-IT" altLang="it-IT" sz="1300" b="0" i="0" u="none" strike="noStrike" cap="none" normalizeH="0" baseline="0" dirty="0" err="1">
                <a:ln>
                  <a:noFill/>
                </a:ln>
                <a:solidFill>
                  <a:srgbClr val="008800"/>
                </a:solidFill>
                <a:effectLst/>
                <a:latin typeface="inherit"/>
              </a:rPr>
              <a:t>MySecret</a:t>
            </a:r>
            <a:r>
              <a:rPr kumimoji="0" lang="it-IT" altLang="it-IT" sz="1300" b="0" i="0" u="none" strike="noStrike" cap="none" normalizeH="0" baseline="0" dirty="0">
                <a:ln>
                  <a:noFill/>
                </a:ln>
                <a:solidFill>
                  <a:srgbClr val="008800"/>
                </a:solidFill>
                <a:effectLst/>
                <a:latin typeface="inherit"/>
              </a:rPr>
              <a:t>"</a:t>
            </a:r>
            <a:r>
              <a:rPr kumimoji="0" lang="it-IT" altLang="it-IT" sz="1300" b="0" i="0" u="none" strike="noStrike" cap="none" normalizeH="0" baseline="0" dirty="0">
                <a:ln>
                  <a:noFill/>
                </a:ln>
                <a:solidFill>
                  <a:srgbClr val="000000"/>
                </a:solidFill>
                <a:effectLst/>
                <a:latin typeface="inherit"/>
              </a:rPr>
              <a:t> </a:t>
            </a:r>
            <a:r>
              <a:rPr kumimoji="0" lang="it-IT" altLang="it-IT" sz="1300" b="0" i="0" u="none" strike="noStrike" cap="none" normalizeH="0" baseline="0" dirty="0">
                <a:ln>
                  <a:noFill/>
                </a:ln>
                <a:solidFill>
                  <a:srgbClr val="008800"/>
                </a:solidFill>
                <a:effectLst/>
                <a:latin typeface="inherit"/>
              </a:rPr>
              <a:t>"12345"</a:t>
            </a:r>
            <a:r>
              <a:rPr kumimoji="0" lang="it-IT" altLang="it-IT" sz="800" b="0" i="0" u="none" strike="noStrike" cap="none" normalizeH="0" baseline="0" dirty="0">
                <a:ln>
                  <a:noFill/>
                </a:ln>
                <a:solidFill>
                  <a:schemeClr val="tx1"/>
                </a:solidFill>
                <a:effectLst/>
              </a:rPr>
              <a:t> </a:t>
            </a: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11" name="Immagine 10">
            <a:extLst>
              <a:ext uri="{FF2B5EF4-FFF2-40B4-BE49-F238E27FC236}">
                <a16:creationId xmlns:a16="http://schemas.microsoft.com/office/drawing/2014/main" id="{E9530123-BEF4-1F77-D1BA-583B25F29E88}"/>
              </a:ext>
            </a:extLst>
          </p:cNvPr>
          <p:cNvPicPr>
            <a:picLocks noChangeAspect="1"/>
          </p:cNvPicPr>
          <p:nvPr/>
        </p:nvPicPr>
        <p:blipFill>
          <a:blip r:embed="rId4"/>
          <a:stretch>
            <a:fillRect/>
          </a:stretch>
        </p:blipFill>
        <p:spPr>
          <a:xfrm>
            <a:off x="4108910" y="2900525"/>
            <a:ext cx="7921690" cy="1255963"/>
          </a:xfrm>
          <a:prstGeom prst="rect">
            <a:avLst/>
          </a:prstGeom>
        </p:spPr>
      </p:pic>
      <p:pic>
        <p:nvPicPr>
          <p:cNvPr id="13" name="Immagine 12">
            <a:extLst>
              <a:ext uri="{FF2B5EF4-FFF2-40B4-BE49-F238E27FC236}">
                <a16:creationId xmlns:a16="http://schemas.microsoft.com/office/drawing/2014/main" id="{C920B74D-1C61-960C-446F-738A266C6FBA}"/>
              </a:ext>
            </a:extLst>
          </p:cNvPr>
          <p:cNvPicPr>
            <a:picLocks noChangeAspect="1"/>
          </p:cNvPicPr>
          <p:nvPr/>
        </p:nvPicPr>
        <p:blipFill>
          <a:blip r:embed="rId5"/>
          <a:stretch>
            <a:fillRect/>
          </a:stretch>
        </p:blipFill>
        <p:spPr>
          <a:xfrm>
            <a:off x="460762" y="4088132"/>
            <a:ext cx="5121957" cy="1212114"/>
          </a:xfrm>
          <a:prstGeom prst="rect">
            <a:avLst/>
          </a:prstGeom>
        </p:spPr>
      </p:pic>
      <p:pic>
        <p:nvPicPr>
          <p:cNvPr id="15" name="Immagine 14">
            <a:extLst>
              <a:ext uri="{FF2B5EF4-FFF2-40B4-BE49-F238E27FC236}">
                <a16:creationId xmlns:a16="http://schemas.microsoft.com/office/drawing/2014/main" id="{28CDDE6D-52DD-029C-D06A-3FE137AD85B9}"/>
              </a:ext>
            </a:extLst>
          </p:cNvPr>
          <p:cNvPicPr>
            <a:picLocks noChangeAspect="1"/>
          </p:cNvPicPr>
          <p:nvPr/>
        </p:nvPicPr>
        <p:blipFill>
          <a:blip r:embed="rId6"/>
          <a:stretch>
            <a:fillRect/>
          </a:stretch>
        </p:blipFill>
        <p:spPr>
          <a:xfrm>
            <a:off x="6477226" y="4346947"/>
            <a:ext cx="3854126" cy="1683510"/>
          </a:xfrm>
          <a:prstGeom prst="rect">
            <a:avLst/>
          </a:prstGeom>
        </p:spPr>
      </p:pic>
    </p:spTree>
    <p:extLst>
      <p:ext uri="{BB962C8B-B14F-4D97-AF65-F5344CB8AC3E}">
        <p14:creationId xmlns:p14="http://schemas.microsoft.com/office/powerpoint/2010/main" val="2777390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113905" y="1557754"/>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sp>
        <p:nvSpPr>
          <p:cNvPr id="3" name="CasellaDiTesto 2">
            <a:extLst>
              <a:ext uri="{FF2B5EF4-FFF2-40B4-BE49-F238E27FC236}">
                <a16:creationId xmlns:a16="http://schemas.microsoft.com/office/drawing/2014/main" id="{58CB81A8-9CE4-AD01-36BA-A57F8ED0D309}"/>
              </a:ext>
            </a:extLst>
          </p:cNvPr>
          <p:cNvSpPr txBox="1"/>
          <p:nvPr/>
        </p:nvSpPr>
        <p:spPr>
          <a:xfrm>
            <a:off x="2589608" y="2193511"/>
            <a:ext cx="7144200" cy="523220"/>
          </a:xfrm>
          <a:prstGeom prst="rect">
            <a:avLst/>
          </a:prstGeom>
          <a:noFill/>
        </p:spPr>
        <p:txBody>
          <a:bodyPr wrap="none" rtlCol="0">
            <a:spAutoFit/>
          </a:bodyPr>
          <a:lstStyle/>
          <a:p>
            <a:r>
              <a:rPr lang="it-IT" sz="2800"/>
              <a:t>COS’E’ IL PARADIGMA DELL’INCAPSULAMENTO?</a:t>
            </a:r>
            <a:endParaRPr lang="it-IT" sz="2800" dirty="0"/>
          </a:p>
        </p:txBody>
      </p:sp>
      <p:sp>
        <p:nvSpPr>
          <p:cNvPr id="7" name="Rectangle 1">
            <a:extLst>
              <a:ext uri="{FF2B5EF4-FFF2-40B4-BE49-F238E27FC236}">
                <a16:creationId xmlns:a16="http://schemas.microsoft.com/office/drawing/2014/main" id="{2D1D57AE-0E86-E4D5-7448-1AA92469A1F6}"/>
              </a:ext>
            </a:extLst>
          </p:cNvPr>
          <p:cNvSpPr>
            <a:spLocks noChangeArrowheads="1"/>
          </p:cNvSpPr>
          <p:nvPr/>
        </p:nvSpPr>
        <p:spPr bwMode="auto">
          <a:xfrm>
            <a:off x="1696842" y="2906141"/>
            <a:ext cx="8422306" cy="191335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100" b="0" i="0" u="none" strike="noStrike" cap="none" normalizeH="0" baseline="0" dirty="0">
                <a:ln>
                  <a:noFill/>
                </a:ln>
                <a:solidFill>
                  <a:srgbClr val="202124"/>
                </a:solidFill>
                <a:effectLst/>
                <a:latin typeface="inherit"/>
              </a:rPr>
              <a:t>Mentre l'occultamento dei dati si concentra sulla limitazione dell'utilizzo dei dati in un programma per garantire la sicurezza dei dati, l'incapsulamento dei dati si concentra sul </a:t>
            </a:r>
            <a:r>
              <a:rPr kumimoji="0" lang="it-IT" altLang="it-IT" sz="2100" b="0" i="0" u="none" strike="noStrike" cap="none" normalizeH="0" baseline="0" dirty="0" err="1">
                <a:ln>
                  <a:noFill/>
                </a:ln>
                <a:solidFill>
                  <a:srgbClr val="202124"/>
                </a:solidFill>
                <a:effectLst/>
                <a:latin typeface="inherit"/>
              </a:rPr>
              <a:t>wrapping</a:t>
            </a:r>
            <a:r>
              <a:rPr kumimoji="0" lang="it-IT" altLang="it-IT" sz="2100" b="0" i="0" u="none" strike="noStrike" cap="none" normalizeH="0" baseline="0" dirty="0">
                <a:ln>
                  <a:noFill/>
                </a:ln>
                <a:solidFill>
                  <a:srgbClr val="202124"/>
                </a:solidFill>
                <a:effectLst/>
                <a:latin typeface="inherit"/>
              </a:rPr>
              <a:t> (o incapsulamento) dei dati complessi per presentare una vista più semplice all'utente. Nell'occultamento dei dati, i dati devono essere definiti solo come privati. Nell'incapsulamento dei dati, i dati possono essere pubblici o privati.</a:t>
            </a:r>
            <a:r>
              <a:rPr kumimoji="0" lang="it-IT" altLang="it-IT" sz="800" b="0" i="0" u="none" strike="noStrike" cap="none" normalizeH="0" baseline="0" dirty="0">
                <a:ln>
                  <a:noFill/>
                </a:ln>
                <a:solidFill>
                  <a:schemeClr val="tx1"/>
                </a:solidFill>
                <a:effectLst/>
              </a:rPr>
              <a:t> </a:t>
            </a: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860600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113905" y="1359591"/>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sp>
        <p:nvSpPr>
          <p:cNvPr id="7" name="CasellaDiTesto 6">
            <a:extLst>
              <a:ext uri="{FF2B5EF4-FFF2-40B4-BE49-F238E27FC236}">
                <a16:creationId xmlns:a16="http://schemas.microsoft.com/office/drawing/2014/main" id="{5812E90B-886D-A063-D26D-2A332AE2584A}"/>
              </a:ext>
            </a:extLst>
          </p:cNvPr>
          <p:cNvSpPr txBox="1"/>
          <p:nvPr/>
        </p:nvSpPr>
        <p:spPr>
          <a:xfrm>
            <a:off x="3319365" y="1976239"/>
            <a:ext cx="6097554" cy="369332"/>
          </a:xfrm>
          <a:prstGeom prst="rect">
            <a:avLst/>
          </a:prstGeom>
          <a:noFill/>
        </p:spPr>
        <p:txBody>
          <a:bodyPr wrap="square">
            <a:spAutoFit/>
          </a:bodyPr>
          <a:lstStyle/>
          <a:p>
            <a:r>
              <a:rPr lang="it-IT" dirty="0"/>
              <a:t>Concetto di serializzazione con </a:t>
            </a:r>
            <a:r>
              <a:rPr lang="it-IT" dirty="0" err="1"/>
              <a:t>XMLSerialization</a:t>
            </a:r>
            <a:r>
              <a:rPr lang="it-IT" dirty="0"/>
              <a:t>  - JSON </a:t>
            </a:r>
          </a:p>
        </p:txBody>
      </p:sp>
      <p:sp>
        <p:nvSpPr>
          <p:cNvPr id="9" name="CasellaDiTesto 8">
            <a:extLst>
              <a:ext uri="{FF2B5EF4-FFF2-40B4-BE49-F238E27FC236}">
                <a16:creationId xmlns:a16="http://schemas.microsoft.com/office/drawing/2014/main" id="{9092028A-943A-2520-0070-54B5BC4FF818}"/>
              </a:ext>
            </a:extLst>
          </p:cNvPr>
          <p:cNvSpPr txBox="1"/>
          <p:nvPr/>
        </p:nvSpPr>
        <p:spPr>
          <a:xfrm>
            <a:off x="834079" y="2345571"/>
            <a:ext cx="10812447" cy="3693319"/>
          </a:xfrm>
          <a:prstGeom prst="rect">
            <a:avLst/>
          </a:prstGeom>
          <a:noFill/>
        </p:spPr>
        <p:txBody>
          <a:bodyPr wrap="none" rtlCol="0">
            <a:spAutoFit/>
          </a:bodyPr>
          <a:lstStyle/>
          <a:p>
            <a:r>
              <a:rPr lang="it-IT" dirty="0"/>
              <a:t>Con la serializzazione si persegue l’obiettivo di </a:t>
            </a:r>
            <a:r>
              <a:rPr lang="it-IT" dirty="0" err="1"/>
              <a:t>permettere,dato</a:t>
            </a:r>
            <a:r>
              <a:rPr lang="it-IT" dirty="0"/>
              <a:t> un tipo inizializzato (sicuramente una classe</a:t>
            </a:r>
          </a:p>
          <a:p>
            <a:r>
              <a:rPr lang="it-IT" dirty="0"/>
              <a:t>oppure una </a:t>
            </a:r>
            <a:r>
              <a:rPr lang="it-IT" dirty="0" err="1"/>
              <a:t>collection</a:t>
            </a:r>
            <a:r>
              <a:rPr lang="it-IT" dirty="0"/>
              <a:t> generica) di finalizzare la persistenza in memoria o su disco.</a:t>
            </a:r>
          </a:p>
          <a:p>
            <a:endParaRPr lang="it-IT" dirty="0"/>
          </a:p>
          <a:p>
            <a:r>
              <a:rPr lang="it-IT" dirty="0"/>
              <a:t>Può avvenire in due modalità diverse:</a:t>
            </a:r>
          </a:p>
          <a:p>
            <a:endParaRPr lang="it-IT" dirty="0"/>
          </a:p>
          <a:p>
            <a:r>
              <a:rPr lang="it-IT" dirty="0"/>
              <a:t>XML attraverso la classe </a:t>
            </a:r>
            <a:r>
              <a:rPr lang="it-IT" dirty="0" err="1"/>
              <a:t>XMLSerialization</a:t>
            </a:r>
            <a:r>
              <a:rPr lang="it-IT" dirty="0"/>
              <a:t> oppure direttamente il concetto di </a:t>
            </a:r>
            <a:r>
              <a:rPr lang="it-IT" dirty="0" err="1"/>
              <a:t>WebService</a:t>
            </a:r>
            <a:r>
              <a:rPr lang="it-IT" dirty="0"/>
              <a:t> protocollo SOAP</a:t>
            </a:r>
          </a:p>
          <a:p>
            <a:r>
              <a:rPr lang="it-IT" dirty="0"/>
              <a:t>JSON (struttura di un file di testo con estensione .</a:t>
            </a:r>
            <a:r>
              <a:rPr lang="it-IT" dirty="0" err="1"/>
              <a:t>json</a:t>
            </a:r>
            <a:r>
              <a:rPr lang="it-IT" dirty="0"/>
              <a:t> chiave valore)</a:t>
            </a:r>
          </a:p>
          <a:p>
            <a:endParaRPr lang="it-IT" dirty="0"/>
          </a:p>
          <a:p>
            <a:r>
              <a:rPr lang="it-IT" dirty="0"/>
              <a:t>Per quest’ultima forma di persistenza si può seguire la strada nativa ossia usando il </a:t>
            </a:r>
            <a:r>
              <a:rPr lang="it-IT" b="1" dirty="0" err="1"/>
              <a:t>namespace</a:t>
            </a:r>
            <a:r>
              <a:rPr lang="it-IT" b="1" dirty="0"/>
              <a:t> </a:t>
            </a:r>
            <a:r>
              <a:rPr lang="it-IT" b="1" dirty="0" err="1"/>
              <a:t>System.Text.Json</a:t>
            </a:r>
            <a:endParaRPr lang="it-IT" b="1" dirty="0"/>
          </a:p>
          <a:p>
            <a:r>
              <a:rPr lang="it-IT" b="1" dirty="0"/>
              <a:t>oppure utilizzando la libreria </a:t>
            </a:r>
            <a:r>
              <a:rPr lang="it-IT" b="1" u="none" strike="noStrike" dirty="0" err="1">
                <a:solidFill>
                  <a:srgbClr val="444444"/>
                </a:solidFill>
                <a:effectLst/>
                <a:hlinkClick r:id="rId4"/>
              </a:rPr>
              <a:t>Newtonsoft</a:t>
            </a:r>
            <a:r>
              <a:rPr lang="it-IT" b="1" u="none" strike="noStrike" dirty="0">
                <a:solidFill>
                  <a:srgbClr val="444444"/>
                </a:solidFill>
                <a:effectLst/>
              </a:rPr>
              <a:t> JSON.NET</a:t>
            </a:r>
            <a:r>
              <a:rPr lang="it-IT" u="none" strike="noStrike" dirty="0">
                <a:solidFill>
                  <a:srgbClr val="444444"/>
                </a:solidFill>
                <a:effectLst/>
              </a:rPr>
              <a:t>. </a:t>
            </a:r>
            <a:r>
              <a:rPr lang="it-IT" dirty="0">
                <a:solidFill>
                  <a:srgbClr val="444444"/>
                </a:solidFill>
              </a:rPr>
              <a:t>Seguendo la strada delle </a:t>
            </a:r>
            <a:r>
              <a:rPr lang="it-IT" b="1" dirty="0" err="1">
                <a:solidFill>
                  <a:srgbClr val="444444"/>
                </a:solidFill>
              </a:rPr>
              <a:t>WebApi</a:t>
            </a:r>
            <a:r>
              <a:rPr lang="it-IT" dirty="0">
                <a:solidFill>
                  <a:srgbClr val="444444"/>
                </a:solidFill>
              </a:rPr>
              <a:t> si può perseguire lo stesso</a:t>
            </a:r>
          </a:p>
          <a:p>
            <a:r>
              <a:rPr lang="it-IT" b="0" i="0" dirty="0">
                <a:solidFill>
                  <a:srgbClr val="444444"/>
                </a:solidFill>
                <a:effectLst/>
                <a:latin typeface="Arial" panose="020B0604020202020204" pitchFamily="34" charset="0"/>
              </a:rPr>
              <a:t>obiettivo</a:t>
            </a:r>
            <a:endParaRPr lang="it-IT" b="0" i="0" dirty="0">
              <a:solidFill>
                <a:srgbClr val="333333"/>
              </a:solidFill>
              <a:effectLst/>
              <a:latin typeface="Arial" panose="020B0604020202020204" pitchFamily="34" charset="0"/>
            </a:endParaRPr>
          </a:p>
          <a:p>
            <a:br>
              <a:rPr lang="it-IT" b="0" i="0" dirty="0">
                <a:solidFill>
                  <a:srgbClr val="333333"/>
                </a:solidFill>
                <a:effectLst/>
                <a:latin typeface="Arial" panose="020B0604020202020204" pitchFamily="34" charset="0"/>
              </a:rPr>
            </a:br>
            <a:endParaRPr lang="it-IT" dirty="0"/>
          </a:p>
        </p:txBody>
      </p:sp>
    </p:spTree>
    <p:extLst>
      <p:ext uri="{BB962C8B-B14F-4D97-AF65-F5344CB8AC3E}">
        <p14:creationId xmlns:p14="http://schemas.microsoft.com/office/powerpoint/2010/main" val="516646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113905" y="1557754"/>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sp>
        <p:nvSpPr>
          <p:cNvPr id="7" name="CasellaDiTesto 6">
            <a:extLst>
              <a:ext uri="{FF2B5EF4-FFF2-40B4-BE49-F238E27FC236}">
                <a16:creationId xmlns:a16="http://schemas.microsoft.com/office/drawing/2014/main" id="{97E41F10-DDCE-F11D-614C-8B9249D2B490}"/>
              </a:ext>
            </a:extLst>
          </p:cNvPr>
          <p:cNvSpPr txBox="1"/>
          <p:nvPr/>
        </p:nvSpPr>
        <p:spPr>
          <a:xfrm>
            <a:off x="2908819" y="2224273"/>
            <a:ext cx="6097554" cy="646331"/>
          </a:xfrm>
          <a:prstGeom prst="rect">
            <a:avLst/>
          </a:prstGeom>
          <a:noFill/>
        </p:spPr>
        <p:txBody>
          <a:bodyPr wrap="square">
            <a:spAutoFit/>
          </a:bodyPr>
          <a:lstStyle/>
          <a:p>
            <a:r>
              <a:rPr lang="it-IT" dirty="0"/>
              <a:t>Cenni di informatica distribuita – Serializzazione XML versus Serializzazione JSON</a:t>
            </a:r>
          </a:p>
        </p:txBody>
      </p:sp>
      <p:pic>
        <p:nvPicPr>
          <p:cNvPr id="9" name="Immagine 8">
            <a:extLst>
              <a:ext uri="{FF2B5EF4-FFF2-40B4-BE49-F238E27FC236}">
                <a16:creationId xmlns:a16="http://schemas.microsoft.com/office/drawing/2014/main" id="{ED4FB494-FE13-3A2B-6863-A9CA7F6B6405}"/>
              </a:ext>
            </a:extLst>
          </p:cNvPr>
          <p:cNvPicPr>
            <a:picLocks noChangeAspect="1"/>
          </p:cNvPicPr>
          <p:nvPr/>
        </p:nvPicPr>
        <p:blipFill>
          <a:blip r:embed="rId4"/>
          <a:stretch>
            <a:fillRect/>
          </a:stretch>
        </p:blipFill>
        <p:spPr>
          <a:xfrm>
            <a:off x="1113905" y="2951778"/>
            <a:ext cx="3476784" cy="2171041"/>
          </a:xfrm>
          <a:prstGeom prst="rect">
            <a:avLst/>
          </a:prstGeom>
        </p:spPr>
      </p:pic>
      <p:sp>
        <p:nvSpPr>
          <p:cNvPr id="10" name="CasellaDiTesto 9">
            <a:extLst>
              <a:ext uri="{FF2B5EF4-FFF2-40B4-BE49-F238E27FC236}">
                <a16:creationId xmlns:a16="http://schemas.microsoft.com/office/drawing/2014/main" id="{27F92DC4-AF3B-42B5-82F0-BB902FBEB488}"/>
              </a:ext>
            </a:extLst>
          </p:cNvPr>
          <p:cNvSpPr txBox="1"/>
          <p:nvPr/>
        </p:nvSpPr>
        <p:spPr>
          <a:xfrm>
            <a:off x="4777274" y="2951778"/>
            <a:ext cx="6878358" cy="2308324"/>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it-IT" dirty="0"/>
              <a:t>Si crea una Web Application (.NET Framework) </a:t>
            </a:r>
            <a:r>
              <a:rPr lang="it-IT" dirty="0" err="1"/>
              <a:t>empty</a:t>
            </a:r>
            <a:r>
              <a:rPr lang="it-IT" dirty="0"/>
              <a:t> e poi si va</a:t>
            </a:r>
          </a:p>
          <a:p>
            <a:r>
              <a:rPr lang="it-IT" dirty="0"/>
              <a:t>ad aggiungere un nuovo elemento (Servizio Web con estensione</a:t>
            </a:r>
          </a:p>
          <a:p>
            <a:r>
              <a:rPr lang="it-IT" dirty="0"/>
              <a:t>*.</a:t>
            </a:r>
            <a:r>
              <a:rPr lang="it-IT" dirty="0" err="1"/>
              <a:t>asmx</a:t>
            </a:r>
            <a:r>
              <a:rPr lang="it-IT" dirty="0"/>
              <a:t>) come si vede dallo screen.</a:t>
            </a:r>
          </a:p>
          <a:p>
            <a:endParaRPr lang="it-IT" dirty="0"/>
          </a:p>
          <a:p>
            <a:r>
              <a:rPr lang="it-IT" dirty="0"/>
              <a:t>Ogni metodo (endpoint) che deve essere esposto pubblicamente</a:t>
            </a:r>
          </a:p>
          <a:p>
            <a:r>
              <a:rPr lang="it-IT" dirty="0"/>
              <a:t>attraverso il canale http si dovrà «etichettarlo» con un decorator</a:t>
            </a:r>
          </a:p>
          <a:p>
            <a:r>
              <a:rPr lang="it-IT" dirty="0"/>
              <a:t>[</a:t>
            </a:r>
            <a:r>
              <a:rPr lang="it-IT" dirty="0" err="1"/>
              <a:t>WebMethod</a:t>
            </a:r>
            <a:r>
              <a:rPr lang="it-IT" dirty="0"/>
              <a:t>]. </a:t>
            </a:r>
          </a:p>
          <a:p>
            <a:r>
              <a:rPr lang="it-IT" dirty="0"/>
              <a:t>In sostanza è una classe che deriva da </a:t>
            </a:r>
            <a:r>
              <a:rPr lang="it-IT" dirty="0" err="1"/>
              <a:t>System.Web.Services.WebService</a:t>
            </a:r>
            <a:endParaRPr lang="it-IT" dirty="0"/>
          </a:p>
        </p:txBody>
      </p:sp>
    </p:spTree>
    <p:extLst>
      <p:ext uri="{BB962C8B-B14F-4D97-AF65-F5344CB8AC3E}">
        <p14:creationId xmlns:p14="http://schemas.microsoft.com/office/powerpoint/2010/main" val="21163463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113905" y="1557754"/>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sp>
        <p:nvSpPr>
          <p:cNvPr id="3" name="CasellaDiTesto 2">
            <a:extLst>
              <a:ext uri="{FF2B5EF4-FFF2-40B4-BE49-F238E27FC236}">
                <a16:creationId xmlns:a16="http://schemas.microsoft.com/office/drawing/2014/main" id="{9338B996-87B4-730C-D02B-C99805E5DD8A}"/>
              </a:ext>
            </a:extLst>
          </p:cNvPr>
          <p:cNvSpPr txBox="1"/>
          <p:nvPr/>
        </p:nvSpPr>
        <p:spPr>
          <a:xfrm>
            <a:off x="2908819" y="2224273"/>
            <a:ext cx="6097554" cy="646331"/>
          </a:xfrm>
          <a:prstGeom prst="rect">
            <a:avLst/>
          </a:prstGeom>
          <a:noFill/>
        </p:spPr>
        <p:txBody>
          <a:bodyPr wrap="square">
            <a:spAutoFit/>
          </a:bodyPr>
          <a:lstStyle/>
          <a:p>
            <a:r>
              <a:rPr lang="it-IT" dirty="0"/>
              <a:t>Cenni di informatica distribuita – Serializzazione XML versus Serializzazione JSON</a:t>
            </a:r>
          </a:p>
        </p:txBody>
      </p:sp>
      <p:sp>
        <p:nvSpPr>
          <p:cNvPr id="7" name="CasellaDiTesto 6">
            <a:extLst>
              <a:ext uri="{FF2B5EF4-FFF2-40B4-BE49-F238E27FC236}">
                <a16:creationId xmlns:a16="http://schemas.microsoft.com/office/drawing/2014/main" id="{B3B2D315-1C8D-AFB7-1BD3-EB5F07C44438}"/>
              </a:ext>
            </a:extLst>
          </p:cNvPr>
          <p:cNvSpPr txBox="1"/>
          <p:nvPr/>
        </p:nvSpPr>
        <p:spPr>
          <a:xfrm>
            <a:off x="917962" y="2840633"/>
            <a:ext cx="6781087" cy="369332"/>
          </a:xfrm>
          <a:prstGeom prst="rect">
            <a:avLst/>
          </a:prstGeom>
          <a:noFill/>
        </p:spPr>
        <p:txBody>
          <a:bodyPr wrap="none" rtlCol="0">
            <a:spAutoFit/>
          </a:bodyPr>
          <a:lstStyle/>
          <a:p>
            <a:r>
              <a:rPr lang="it-IT" dirty="0"/>
              <a:t>Avviando l’applicazione nel browser abbiamo questa rappresentazione:</a:t>
            </a:r>
          </a:p>
        </p:txBody>
      </p:sp>
      <p:pic>
        <p:nvPicPr>
          <p:cNvPr id="10" name="Immagine 9">
            <a:extLst>
              <a:ext uri="{FF2B5EF4-FFF2-40B4-BE49-F238E27FC236}">
                <a16:creationId xmlns:a16="http://schemas.microsoft.com/office/drawing/2014/main" id="{F599510C-A1C3-0982-273F-94ACD937897C}"/>
              </a:ext>
            </a:extLst>
          </p:cNvPr>
          <p:cNvPicPr>
            <a:picLocks noChangeAspect="1"/>
          </p:cNvPicPr>
          <p:nvPr/>
        </p:nvPicPr>
        <p:blipFill>
          <a:blip r:embed="rId4"/>
          <a:stretch>
            <a:fillRect/>
          </a:stretch>
        </p:blipFill>
        <p:spPr>
          <a:xfrm>
            <a:off x="1023704" y="3267596"/>
            <a:ext cx="7498158" cy="1439602"/>
          </a:xfrm>
          <a:prstGeom prst="rect">
            <a:avLst/>
          </a:prstGeom>
        </p:spPr>
      </p:pic>
      <p:sp>
        <p:nvSpPr>
          <p:cNvPr id="11" name="CasellaDiTesto 10">
            <a:extLst>
              <a:ext uri="{FF2B5EF4-FFF2-40B4-BE49-F238E27FC236}">
                <a16:creationId xmlns:a16="http://schemas.microsoft.com/office/drawing/2014/main" id="{F28FCCBF-0C2C-7E4D-FBB7-01C42DCA8F29}"/>
              </a:ext>
            </a:extLst>
          </p:cNvPr>
          <p:cNvSpPr txBox="1"/>
          <p:nvPr/>
        </p:nvSpPr>
        <p:spPr>
          <a:xfrm>
            <a:off x="6890347" y="4344773"/>
            <a:ext cx="5140253" cy="17543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it-IT" dirty="0"/>
              <a:t>Abbiamo due endpoint pubblici </a:t>
            </a:r>
          </a:p>
          <a:p>
            <a:pPr marL="285750" indent="-285750">
              <a:buFont typeface="Arial" panose="020B0604020202020204" pitchFamily="34" charset="0"/>
              <a:buChar char="•"/>
            </a:pPr>
            <a:r>
              <a:rPr lang="it-IT" dirty="0" err="1"/>
              <a:t>GetListaOperazioni</a:t>
            </a:r>
            <a:endParaRPr lang="it-IT" dirty="0"/>
          </a:p>
          <a:p>
            <a:pPr marL="285750" indent="-285750">
              <a:buFont typeface="Arial" panose="020B0604020202020204" pitchFamily="34" charset="0"/>
              <a:buChar char="•"/>
            </a:pPr>
            <a:r>
              <a:rPr lang="it-IT" dirty="0" err="1"/>
              <a:t>HelloWorld</a:t>
            </a:r>
            <a:r>
              <a:rPr lang="it-IT" dirty="0"/>
              <a:t> («banale ma da l’idea»)</a:t>
            </a:r>
          </a:p>
          <a:p>
            <a:pPr marL="285750" indent="-285750">
              <a:buFont typeface="Arial" panose="020B0604020202020204" pitchFamily="34" charset="0"/>
              <a:buChar char="•"/>
            </a:pPr>
            <a:r>
              <a:rPr lang="it-IT" dirty="0"/>
              <a:t>Un link al file WSDL generato dal servizio </a:t>
            </a:r>
            <a:r>
              <a:rPr lang="it-IT" dirty="0" err="1"/>
              <a:t>ASP.Net</a:t>
            </a:r>
            <a:endParaRPr lang="it-IT" dirty="0"/>
          </a:p>
          <a:p>
            <a:r>
              <a:rPr lang="it-IT" dirty="0"/>
              <a:t>Questo file è importantissimo per realizzare un client</a:t>
            </a:r>
          </a:p>
          <a:p>
            <a:r>
              <a:rPr lang="it-IT" dirty="0"/>
              <a:t>Con tecnologia diversa anche da .NET</a:t>
            </a:r>
          </a:p>
        </p:txBody>
      </p:sp>
    </p:spTree>
    <p:extLst>
      <p:ext uri="{BB962C8B-B14F-4D97-AF65-F5344CB8AC3E}">
        <p14:creationId xmlns:p14="http://schemas.microsoft.com/office/powerpoint/2010/main" val="42521859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113905" y="1557754"/>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pic>
        <p:nvPicPr>
          <p:cNvPr id="7" name="Immagine 6">
            <a:extLst>
              <a:ext uri="{FF2B5EF4-FFF2-40B4-BE49-F238E27FC236}">
                <a16:creationId xmlns:a16="http://schemas.microsoft.com/office/drawing/2014/main" id="{D2ECF218-BEFC-0B5A-7887-068BFF401C16}"/>
              </a:ext>
            </a:extLst>
          </p:cNvPr>
          <p:cNvPicPr>
            <a:picLocks noChangeAspect="1"/>
          </p:cNvPicPr>
          <p:nvPr/>
        </p:nvPicPr>
        <p:blipFill>
          <a:blip r:embed="rId4"/>
          <a:stretch>
            <a:fillRect/>
          </a:stretch>
        </p:blipFill>
        <p:spPr>
          <a:xfrm>
            <a:off x="1216187" y="2903971"/>
            <a:ext cx="5682209" cy="1485600"/>
          </a:xfrm>
          <a:prstGeom prst="rect">
            <a:avLst/>
          </a:prstGeom>
        </p:spPr>
      </p:pic>
      <p:sp>
        <p:nvSpPr>
          <p:cNvPr id="8" name="CasellaDiTesto 7">
            <a:extLst>
              <a:ext uri="{FF2B5EF4-FFF2-40B4-BE49-F238E27FC236}">
                <a16:creationId xmlns:a16="http://schemas.microsoft.com/office/drawing/2014/main" id="{7E11737F-A785-F051-7343-3F6CA65C116E}"/>
              </a:ext>
            </a:extLst>
          </p:cNvPr>
          <p:cNvSpPr txBox="1"/>
          <p:nvPr/>
        </p:nvSpPr>
        <p:spPr>
          <a:xfrm>
            <a:off x="1216187" y="2341984"/>
            <a:ext cx="9863726" cy="369332"/>
          </a:xfrm>
          <a:prstGeom prst="rect">
            <a:avLst/>
          </a:prstGeom>
          <a:noFill/>
        </p:spPr>
        <p:txBody>
          <a:bodyPr wrap="none" rtlCol="0">
            <a:spAutoFit/>
          </a:bodyPr>
          <a:lstStyle/>
          <a:p>
            <a:r>
              <a:rPr lang="it-IT" dirty="0"/>
              <a:t>Cliccando su uno dei due endpoint (ad esempio </a:t>
            </a:r>
            <a:r>
              <a:rPr lang="it-IT" dirty="0" err="1"/>
              <a:t>GetListaPersona</a:t>
            </a:r>
            <a:r>
              <a:rPr lang="it-IT" dirty="0"/>
              <a:t>) si potrà cliccare sul pulsante Richiama</a:t>
            </a:r>
          </a:p>
        </p:txBody>
      </p:sp>
      <p:sp>
        <p:nvSpPr>
          <p:cNvPr id="9" name="CasellaDiTesto 8">
            <a:extLst>
              <a:ext uri="{FF2B5EF4-FFF2-40B4-BE49-F238E27FC236}">
                <a16:creationId xmlns:a16="http://schemas.microsoft.com/office/drawing/2014/main" id="{240BAE70-41F7-A613-CBF5-09E556C99EC6}"/>
              </a:ext>
            </a:extLst>
          </p:cNvPr>
          <p:cNvSpPr txBox="1"/>
          <p:nvPr/>
        </p:nvSpPr>
        <p:spPr>
          <a:xfrm>
            <a:off x="7231224" y="3107094"/>
            <a:ext cx="4582601" cy="646331"/>
          </a:xfrm>
          <a:prstGeom prst="rect">
            <a:avLst/>
          </a:prstGeom>
          <a:noFill/>
        </p:spPr>
        <p:txBody>
          <a:bodyPr wrap="none" rtlCol="0">
            <a:spAutoFit/>
          </a:bodyPr>
          <a:lstStyle/>
          <a:p>
            <a:r>
              <a:rPr lang="it-IT" dirty="0"/>
              <a:t>L’output della risposta sarà la serializzazione in </a:t>
            </a:r>
          </a:p>
          <a:p>
            <a:r>
              <a:rPr lang="it-IT" dirty="0"/>
              <a:t>Xml della </a:t>
            </a:r>
            <a:r>
              <a:rPr lang="it-IT" dirty="0" err="1"/>
              <a:t>collection</a:t>
            </a:r>
            <a:r>
              <a:rPr lang="it-IT" dirty="0"/>
              <a:t> </a:t>
            </a:r>
            <a:r>
              <a:rPr lang="it-IT" dirty="0" err="1"/>
              <a:t>generics</a:t>
            </a:r>
            <a:endParaRPr lang="it-IT" dirty="0"/>
          </a:p>
        </p:txBody>
      </p:sp>
      <p:pic>
        <p:nvPicPr>
          <p:cNvPr id="11" name="Immagine 10">
            <a:extLst>
              <a:ext uri="{FF2B5EF4-FFF2-40B4-BE49-F238E27FC236}">
                <a16:creationId xmlns:a16="http://schemas.microsoft.com/office/drawing/2014/main" id="{84B87F72-7678-AA2C-E127-9083E1BFE904}"/>
              </a:ext>
            </a:extLst>
          </p:cNvPr>
          <p:cNvPicPr>
            <a:picLocks noChangeAspect="1"/>
          </p:cNvPicPr>
          <p:nvPr/>
        </p:nvPicPr>
        <p:blipFill>
          <a:blip r:embed="rId5"/>
          <a:stretch>
            <a:fillRect/>
          </a:stretch>
        </p:blipFill>
        <p:spPr>
          <a:xfrm>
            <a:off x="6469781" y="4687654"/>
            <a:ext cx="5172270" cy="1377461"/>
          </a:xfrm>
          <a:prstGeom prst="rect">
            <a:avLst/>
          </a:prstGeom>
        </p:spPr>
      </p:pic>
      <p:sp>
        <p:nvSpPr>
          <p:cNvPr id="12" name="Freccia circolare a sinistra 11">
            <a:extLst>
              <a:ext uri="{FF2B5EF4-FFF2-40B4-BE49-F238E27FC236}">
                <a16:creationId xmlns:a16="http://schemas.microsoft.com/office/drawing/2014/main" id="{C33C04B1-80C6-DCCE-67E7-0B9464ED1785}"/>
              </a:ext>
            </a:extLst>
          </p:cNvPr>
          <p:cNvSpPr/>
          <p:nvPr/>
        </p:nvSpPr>
        <p:spPr>
          <a:xfrm rot="20474276">
            <a:off x="7213025" y="3822348"/>
            <a:ext cx="1446245" cy="74080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Tree>
    <p:extLst>
      <p:ext uri="{BB962C8B-B14F-4D97-AF65-F5344CB8AC3E}">
        <p14:creationId xmlns:p14="http://schemas.microsoft.com/office/powerpoint/2010/main" val="20423089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113905" y="1557754"/>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sp>
        <p:nvSpPr>
          <p:cNvPr id="3" name="CasellaDiTesto 2">
            <a:extLst>
              <a:ext uri="{FF2B5EF4-FFF2-40B4-BE49-F238E27FC236}">
                <a16:creationId xmlns:a16="http://schemas.microsoft.com/office/drawing/2014/main" id="{14E9F030-AC8D-E945-32DE-3D7BBC57BB9E}"/>
              </a:ext>
            </a:extLst>
          </p:cNvPr>
          <p:cNvSpPr txBox="1"/>
          <p:nvPr/>
        </p:nvSpPr>
        <p:spPr>
          <a:xfrm>
            <a:off x="2908819" y="2224273"/>
            <a:ext cx="6097554" cy="646331"/>
          </a:xfrm>
          <a:prstGeom prst="rect">
            <a:avLst/>
          </a:prstGeom>
          <a:noFill/>
        </p:spPr>
        <p:txBody>
          <a:bodyPr wrap="square">
            <a:spAutoFit/>
          </a:bodyPr>
          <a:lstStyle/>
          <a:p>
            <a:r>
              <a:rPr lang="it-IT" dirty="0"/>
              <a:t>Cenni di informatica distribuita – Serializzazione XML versus Serializzazione JSON</a:t>
            </a:r>
          </a:p>
        </p:txBody>
      </p:sp>
      <p:sp>
        <p:nvSpPr>
          <p:cNvPr id="7" name="CasellaDiTesto 6">
            <a:extLst>
              <a:ext uri="{FF2B5EF4-FFF2-40B4-BE49-F238E27FC236}">
                <a16:creationId xmlns:a16="http://schemas.microsoft.com/office/drawing/2014/main" id="{9918846C-043E-68AF-A9AE-33852AF78842}"/>
              </a:ext>
            </a:extLst>
          </p:cNvPr>
          <p:cNvSpPr txBox="1"/>
          <p:nvPr/>
        </p:nvSpPr>
        <p:spPr>
          <a:xfrm>
            <a:off x="834079" y="2935301"/>
            <a:ext cx="11082201" cy="923330"/>
          </a:xfrm>
          <a:prstGeom prst="rect">
            <a:avLst/>
          </a:prstGeom>
          <a:noFill/>
        </p:spPr>
        <p:txBody>
          <a:bodyPr wrap="none" rtlCol="0">
            <a:spAutoFit/>
          </a:bodyPr>
          <a:lstStyle/>
          <a:p>
            <a:r>
              <a:rPr lang="it-IT" dirty="0"/>
              <a:t>Quando si realizza il client (ossia una Console Application, una Web Application, etc. </a:t>
            </a:r>
            <a:r>
              <a:rPr lang="it-IT" dirty="0" err="1"/>
              <a:t>etc</a:t>
            </a:r>
            <a:r>
              <a:rPr lang="it-IT" dirty="0"/>
              <a:t>) bisognerà opportunamente</a:t>
            </a:r>
          </a:p>
          <a:p>
            <a:r>
              <a:rPr lang="it-IT" dirty="0"/>
              <a:t>nel progetto aggiungere un riferimento al servizio (in questo caso bisogna aver </a:t>
            </a:r>
            <a:r>
              <a:rPr lang="it-IT" dirty="0" err="1"/>
              <a:t>l’url</a:t>
            </a:r>
            <a:r>
              <a:rPr lang="it-IT" dirty="0"/>
              <a:t> del file WSDL (File di descrizione</a:t>
            </a:r>
          </a:p>
          <a:p>
            <a:r>
              <a:rPr lang="it-IT" dirty="0"/>
              <a:t>del servizio)</a:t>
            </a:r>
          </a:p>
        </p:txBody>
      </p:sp>
      <p:pic>
        <p:nvPicPr>
          <p:cNvPr id="9" name="Immagine 8">
            <a:extLst>
              <a:ext uri="{FF2B5EF4-FFF2-40B4-BE49-F238E27FC236}">
                <a16:creationId xmlns:a16="http://schemas.microsoft.com/office/drawing/2014/main" id="{D0831893-628B-DF18-1B6E-C9132A9B5DC4}"/>
              </a:ext>
            </a:extLst>
          </p:cNvPr>
          <p:cNvPicPr>
            <a:picLocks noChangeAspect="1"/>
          </p:cNvPicPr>
          <p:nvPr/>
        </p:nvPicPr>
        <p:blipFill>
          <a:blip r:embed="rId4"/>
          <a:stretch>
            <a:fillRect/>
          </a:stretch>
        </p:blipFill>
        <p:spPr>
          <a:xfrm>
            <a:off x="834079" y="3805950"/>
            <a:ext cx="3602297" cy="1491397"/>
          </a:xfrm>
          <a:prstGeom prst="rect">
            <a:avLst/>
          </a:prstGeom>
        </p:spPr>
      </p:pic>
      <p:pic>
        <p:nvPicPr>
          <p:cNvPr id="11" name="Immagine 10">
            <a:extLst>
              <a:ext uri="{FF2B5EF4-FFF2-40B4-BE49-F238E27FC236}">
                <a16:creationId xmlns:a16="http://schemas.microsoft.com/office/drawing/2014/main" id="{E66129D6-ADE9-C11D-5A18-F08DA722AAE5}"/>
              </a:ext>
            </a:extLst>
          </p:cNvPr>
          <p:cNvPicPr>
            <a:picLocks noChangeAspect="1"/>
          </p:cNvPicPr>
          <p:nvPr/>
        </p:nvPicPr>
        <p:blipFill>
          <a:blip r:embed="rId5"/>
          <a:stretch>
            <a:fillRect/>
          </a:stretch>
        </p:blipFill>
        <p:spPr>
          <a:xfrm>
            <a:off x="5305037" y="3537123"/>
            <a:ext cx="4553631" cy="2109050"/>
          </a:xfrm>
          <a:prstGeom prst="rect">
            <a:avLst/>
          </a:prstGeom>
        </p:spPr>
      </p:pic>
    </p:spTree>
    <p:extLst>
      <p:ext uri="{BB962C8B-B14F-4D97-AF65-F5344CB8AC3E}">
        <p14:creationId xmlns:p14="http://schemas.microsoft.com/office/powerpoint/2010/main" val="30966788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113905" y="1557754"/>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pic>
        <p:nvPicPr>
          <p:cNvPr id="7" name="Immagine 6">
            <a:extLst>
              <a:ext uri="{FF2B5EF4-FFF2-40B4-BE49-F238E27FC236}">
                <a16:creationId xmlns:a16="http://schemas.microsoft.com/office/drawing/2014/main" id="{38F800C7-8E98-30CA-E25E-CB47672D0024}"/>
              </a:ext>
            </a:extLst>
          </p:cNvPr>
          <p:cNvPicPr>
            <a:picLocks noChangeAspect="1"/>
          </p:cNvPicPr>
          <p:nvPr/>
        </p:nvPicPr>
        <p:blipFill>
          <a:blip r:embed="rId4"/>
          <a:stretch>
            <a:fillRect/>
          </a:stretch>
        </p:blipFill>
        <p:spPr>
          <a:xfrm>
            <a:off x="1216187" y="2234862"/>
            <a:ext cx="4307088" cy="2975491"/>
          </a:xfrm>
          <a:prstGeom prst="rect">
            <a:avLst/>
          </a:prstGeom>
        </p:spPr>
      </p:pic>
      <p:sp>
        <p:nvSpPr>
          <p:cNvPr id="8" name="CasellaDiTesto 7">
            <a:extLst>
              <a:ext uri="{FF2B5EF4-FFF2-40B4-BE49-F238E27FC236}">
                <a16:creationId xmlns:a16="http://schemas.microsoft.com/office/drawing/2014/main" id="{DD1EC48A-6817-2AE8-11BC-5904EC05F81D}"/>
              </a:ext>
            </a:extLst>
          </p:cNvPr>
          <p:cNvSpPr txBox="1"/>
          <p:nvPr/>
        </p:nvSpPr>
        <p:spPr>
          <a:xfrm>
            <a:off x="5686876" y="2449508"/>
            <a:ext cx="6343724"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it-IT" dirty="0"/>
              <a:t>Si fa clic destro sul nome della soluzione -&gt; si seleziona dal</a:t>
            </a:r>
          </a:p>
          <a:p>
            <a:r>
              <a:rPr lang="it-IT" dirty="0"/>
              <a:t>menu Contestuale e si sceglie proprietà</a:t>
            </a:r>
          </a:p>
          <a:p>
            <a:r>
              <a:rPr lang="it-IT" dirty="0"/>
              <a:t>Dalla finestra di dialogo si opta per Progetti di avvio multipli</a:t>
            </a:r>
          </a:p>
          <a:p>
            <a:r>
              <a:rPr lang="it-IT" dirty="0"/>
              <a:t>E si crea un ordine (</a:t>
            </a:r>
            <a:r>
              <a:rPr lang="it-IT" dirty="0" err="1"/>
              <a:t>WebServiceSoap</a:t>
            </a:r>
            <a:r>
              <a:rPr lang="it-IT" dirty="0"/>
              <a:t> prima e </a:t>
            </a:r>
            <a:r>
              <a:rPr lang="it-IT" dirty="0" err="1"/>
              <a:t>ClientCrossPlatform</a:t>
            </a:r>
            <a:r>
              <a:rPr lang="it-IT" dirty="0"/>
              <a:t>)</a:t>
            </a:r>
          </a:p>
        </p:txBody>
      </p:sp>
      <p:pic>
        <p:nvPicPr>
          <p:cNvPr id="10" name="Immagine 9">
            <a:extLst>
              <a:ext uri="{FF2B5EF4-FFF2-40B4-BE49-F238E27FC236}">
                <a16:creationId xmlns:a16="http://schemas.microsoft.com/office/drawing/2014/main" id="{D0E0F548-2532-6C60-0B58-74A2C9DA54F0}"/>
              </a:ext>
            </a:extLst>
          </p:cNvPr>
          <p:cNvPicPr>
            <a:picLocks noChangeAspect="1"/>
          </p:cNvPicPr>
          <p:nvPr/>
        </p:nvPicPr>
        <p:blipFill>
          <a:blip r:embed="rId5"/>
          <a:stretch>
            <a:fillRect/>
          </a:stretch>
        </p:blipFill>
        <p:spPr>
          <a:xfrm>
            <a:off x="5686876" y="3881180"/>
            <a:ext cx="6160030" cy="957605"/>
          </a:xfrm>
          <a:prstGeom prst="rect">
            <a:avLst/>
          </a:prstGeom>
        </p:spPr>
      </p:pic>
    </p:spTree>
    <p:extLst>
      <p:ext uri="{BB962C8B-B14F-4D97-AF65-F5344CB8AC3E}">
        <p14:creationId xmlns:p14="http://schemas.microsoft.com/office/powerpoint/2010/main" val="6366347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113905" y="1557754"/>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sp>
        <p:nvSpPr>
          <p:cNvPr id="3" name="CasellaDiTesto 2">
            <a:extLst>
              <a:ext uri="{FF2B5EF4-FFF2-40B4-BE49-F238E27FC236}">
                <a16:creationId xmlns:a16="http://schemas.microsoft.com/office/drawing/2014/main" id="{4AD30BB7-C1B5-6204-0E28-6EB2866A4891}"/>
              </a:ext>
            </a:extLst>
          </p:cNvPr>
          <p:cNvSpPr txBox="1"/>
          <p:nvPr/>
        </p:nvSpPr>
        <p:spPr>
          <a:xfrm>
            <a:off x="2908819" y="2224273"/>
            <a:ext cx="6097554" cy="646331"/>
          </a:xfrm>
          <a:prstGeom prst="rect">
            <a:avLst/>
          </a:prstGeom>
          <a:noFill/>
        </p:spPr>
        <p:txBody>
          <a:bodyPr wrap="square">
            <a:spAutoFit/>
          </a:bodyPr>
          <a:lstStyle/>
          <a:p>
            <a:r>
              <a:rPr lang="it-IT" dirty="0"/>
              <a:t>Cenni di informatica distribuita – Serializzazione XML versus Serializzazione JSON</a:t>
            </a:r>
          </a:p>
        </p:txBody>
      </p:sp>
      <p:pic>
        <p:nvPicPr>
          <p:cNvPr id="8" name="Immagine 7">
            <a:extLst>
              <a:ext uri="{FF2B5EF4-FFF2-40B4-BE49-F238E27FC236}">
                <a16:creationId xmlns:a16="http://schemas.microsoft.com/office/drawing/2014/main" id="{4EA3080A-A45E-5159-8B35-E37C736885CC}"/>
              </a:ext>
            </a:extLst>
          </p:cNvPr>
          <p:cNvPicPr>
            <a:picLocks noChangeAspect="1"/>
          </p:cNvPicPr>
          <p:nvPr/>
        </p:nvPicPr>
        <p:blipFill>
          <a:blip r:embed="rId4"/>
          <a:stretch>
            <a:fillRect/>
          </a:stretch>
        </p:blipFill>
        <p:spPr>
          <a:xfrm>
            <a:off x="834079" y="2889556"/>
            <a:ext cx="3318043" cy="2124941"/>
          </a:xfrm>
          <a:prstGeom prst="rect">
            <a:avLst/>
          </a:prstGeom>
        </p:spPr>
      </p:pic>
      <p:pic>
        <p:nvPicPr>
          <p:cNvPr id="10" name="Immagine 9">
            <a:extLst>
              <a:ext uri="{FF2B5EF4-FFF2-40B4-BE49-F238E27FC236}">
                <a16:creationId xmlns:a16="http://schemas.microsoft.com/office/drawing/2014/main" id="{8B07324C-20B8-A17C-67B4-5CA61181ABBF}"/>
              </a:ext>
            </a:extLst>
          </p:cNvPr>
          <p:cNvPicPr>
            <a:picLocks noChangeAspect="1"/>
          </p:cNvPicPr>
          <p:nvPr/>
        </p:nvPicPr>
        <p:blipFill>
          <a:blip r:embed="rId5"/>
          <a:stretch>
            <a:fillRect/>
          </a:stretch>
        </p:blipFill>
        <p:spPr>
          <a:xfrm>
            <a:off x="4443074" y="2781633"/>
            <a:ext cx="7193611" cy="770001"/>
          </a:xfrm>
          <a:prstGeom prst="rect">
            <a:avLst/>
          </a:prstGeom>
        </p:spPr>
      </p:pic>
      <p:pic>
        <p:nvPicPr>
          <p:cNvPr id="12" name="Immagine 11">
            <a:extLst>
              <a:ext uri="{FF2B5EF4-FFF2-40B4-BE49-F238E27FC236}">
                <a16:creationId xmlns:a16="http://schemas.microsoft.com/office/drawing/2014/main" id="{3CEADAE2-E091-6416-13D3-21DECA8E7E17}"/>
              </a:ext>
            </a:extLst>
          </p:cNvPr>
          <p:cNvPicPr>
            <a:picLocks noChangeAspect="1"/>
          </p:cNvPicPr>
          <p:nvPr/>
        </p:nvPicPr>
        <p:blipFill>
          <a:blip r:embed="rId6"/>
          <a:stretch>
            <a:fillRect/>
          </a:stretch>
        </p:blipFill>
        <p:spPr>
          <a:xfrm>
            <a:off x="4924376" y="3879837"/>
            <a:ext cx="6097555" cy="1763310"/>
          </a:xfrm>
          <a:prstGeom prst="rect">
            <a:avLst/>
          </a:prstGeom>
        </p:spPr>
      </p:pic>
    </p:spTree>
    <p:extLst>
      <p:ext uri="{BB962C8B-B14F-4D97-AF65-F5344CB8AC3E}">
        <p14:creationId xmlns:p14="http://schemas.microsoft.com/office/powerpoint/2010/main" val="32885317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4B6BC65C-88B0-3DBD-10EE-3EC7DCAEBEF8}"/>
              </a:ext>
            </a:extLst>
          </p:cNvPr>
          <p:cNvSpPr>
            <a:spLocks noGrp="1"/>
          </p:cNvSpPr>
          <p:nvPr>
            <p:ph type="sldNum" sz="quarter" idx="10"/>
          </p:nvPr>
        </p:nvSpPr>
        <p:spPr/>
        <p:txBody>
          <a:bodyPr/>
          <a:lstStyle/>
          <a:p>
            <a:fld id="{B8F748B3-784D-EA49-993B-E47894751A15}" type="slidenum">
              <a:rPr lang="it-IT" smtClean="0"/>
              <a:t>77</a:t>
            </a:fld>
            <a:endParaRPr lang="it-IT"/>
          </a:p>
        </p:txBody>
      </p:sp>
      <p:sp>
        <p:nvSpPr>
          <p:cNvPr id="3" name="CasellaDiTesto 2">
            <a:extLst>
              <a:ext uri="{FF2B5EF4-FFF2-40B4-BE49-F238E27FC236}">
                <a16:creationId xmlns:a16="http://schemas.microsoft.com/office/drawing/2014/main" id="{6B2D1C3B-9852-3D3A-522D-A69A354F5170}"/>
              </a:ext>
            </a:extLst>
          </p:cNvPr>
          <p:cNvSpPr txBox="1"/>
          <p:nvPr/>
        </p:nvSpPr>
        <p:spPr>
          <a:xfrm>
            <a:off x="363894" y="2951946"/>
            <a:ext cx="7458773" cy="954107"/>
          </a:xfrm>
          <a:prstGeom prst="rect">
            <a:avLst/>
          </a:prstGeom>
          <a:noFill/>
        </p:spPr>
        <p:txBody>
          <a:bodyPr wrap="none" rtlCol="0">
            <a:spAutoFit/>
          </a:bodyPr>
          <a:lstStyle>
            <a:defPPr>
              <a:defRPr lang="it-IT"/>
            </a:defPPr>
            <a:lvl1pPr>
              <a:defRPr sz="3200" b="1">
                <a:solidFill>
                  <a:schemeClr val="bg1"/>
                </a:solidFill>
              </a:defRPr>
            </a:lvl1pPr>
          </a:lstStyle>
          <a:p>
            <a:r>
              <a:rPr lang="en-US" sz="2800" dirty="0"/>
              <a:t>Install development environment (Visual Studio, </a:t>
            </a:r>
          </a:p>
          <a:p>
            <a:r>
              <a:rPr lang="en-US" sz="2800" dirty="0"/>
              <a:t>VS code, SSMS, PowerShell)</a:t>
            </a:r>
            <a:endParaRPr lang="it-IT" sz="2800" dirty="0"/>
          </a:p>
        </p:txBody>
      </p:sp>
      <p:sp>
        <p:nvSpPr>
          <p:cNvPr id="4" name="CasellaDiTesto 3">
            <a:extLst>
              <a:ext uri="{FF2B5EF4-FFF2-40B4-BE49-F238E27FC236}">
                <a16:creationId xmlns:a16="http://schemas.microsoft.com/office/drawing/2014/main" id="{1B2886D8-4CB7-3B07-B47B-869E9A2F9481}"/>
              </a:ext>
            </a:extLst>
          </p:cNvPr>
          <p:cNvSpPr txBox="1"/>
          <p:nvPr/>
        </p:nvSpPr>
        <p:spPr>
          <a:xfrm>
            <a:off x="9731829" y="1913655"/>
            <a:ext cx="1520890" cy="1323439"/>
          </a:xfrm>
          <a:prstGeom prst="rect">
            <a:avLst/>
          </a:prstGeom>
          <a:noFill/>
        </p:spPr>
        <p:txBody>
          <a:bodyPr wrap="square" rtlCol="0">
            <a:spAutoFit/>
          </a:bodyPr>
          <a:lstStyle/>
          <a:p>
            <a:r>
              <a:rPr lang="it-IT" sz="4000" dirty="0"/>
              <a:t>Code Tools</a:t>
            </a:r>
            <a:endParaRPr lang="it-IT" sz="2800" dirty="0"/>
          </a:p>
        </p:txBody>
      </p:sp>
    </p:spTree>
    <p:extLst>
      <p:ext uri="{BB962C8B-B14F-4D97-AF65-F5344CB8AC3E}">
        <p14:creationId xmlns:p14="http://schemas.microsoft.com/office/powerpoint/2010/main" val="9432885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AC1AF4A-6EA4-441F-94E8-B9F92B6C9D53}"/>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asellaDiTesto 2">
            <a:extLst>
              <a:ext uri="{FF2B5EF4-FFF2-40B4-BE49-F238E27FC236}">
                <a16:creationId xmlns:a16="http://schemas.microsoft.com/office/drawing/2014/main" id="{65F18E33-A890-3467-F250-E772F8084775}"/>
              </a:ext>
            </a:extLst>
          </p:cNvPr>
          <p:cNvSpPr txBox="1"/>
          <p:nvPr/>
        </p:nvSpPr>
        <p:spPr>
          <a:xfrm>
            <a:off x="1113905" y="1575957"/>
            <a:ext cx="10726642" cy="30162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Install</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Development Environment</a:t>
            </a: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Visual Studio</a:t>
            </a: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it-IT" sz="3800" b="1"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rPr>
              <a:t>Visual Studio Code</a:t>
            </a: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SQL Server Management Studio</a:t>
            </a: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it-IT" sz="3800" b="1" i="0" u="none" strike="noStrike" kern="1200" cap="none" spc="0" normalizeH="0" baseline="0" noProof="0" dirty="0" err="1">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rPr>
              <a:t>PowerShell</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pic>
        <p:nvPicPr>
          <p:cNvPr id="5" name="Immagine 4">
            <a:extLst>
              <a:ext uri="{FF2B5EF4-FFF2-40B4-BE49-F238E27FC236}">
                <a16:creationId xmlns:a16="http://schemas.microsoft.com/office/drawing/2014/main" id="{DD900AF4-77F0-D7A7-6389-A8001296497D}"/>
              </a:ext>
            </a:extLst>
          </p:cNvPr>
          <p:cNvPicPr>
            <a:picLocks noChangeAspect="1"/>
          </p:cNvPicPr>
          <p:nvPr/>
        </p:nvPicPr>
        <p:blipFill>
          <a:blip r:embed="rId3"/>
          <a:stretch>
            <a:fillRect/>
          </a:stretch>
        </p:blipFill>
        <p:spPr>
          <a:xfrm>
            <a:off x="1216187" y="5736674"/>
            <a:ext cx="5019675" cy="809625"/>
          </a:xfrm>
          <a:prstGeom prst="rect">
            <a:avLst/>
          </a:prstGeom>
        </p:spPr>
      </p:pic>
    </p:spTree>
    <p:extLst>
      <p:ext uri="{BB962C8B-B14F-4D97-AF65-F5344CB8AC3E}">
        <p14:creationId xmlns:p14="http://schemas.microsoft.com/office/powerpoint/2010/main" val="4503161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AC1AF4A-6EA4-441F-94E8-B9F92B6C9D53}"/>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DD900AF4-77F0-D7A7-6389-A8001296497D}"/>
              </a:ext>
            </a:extLst>
          </p:cNvPr>
          <p:cNvPicPr>
            <a:picLocks noChangeAspect="1"/>
          </p:cNvPicPr>
          <p:nvPr/>
        </p:nvPicPr>
        <p:blipFill>
          <a:blip r:embed="rId3"/>
          <a:stretch>
            <a:fillRect/>
          </a:stretch>
        </p:blipFill>
        <p:spPr>
          <a:xfrm>
            <a:off x="1216187" y="5736674"/>
            <a:ext cx="5019675" cy="809625"/>
          </a:xfrm>
          <a:prstGeom prst="rect">
            <a:avLst/>
          </a:prstGeom>
        </p:spPr>
      </p:pic>
      <p:sp>
        <p:nvSpPr>
          <p:cNvPr id="8" name="CasellaDiTesto 7">
            <a:extLst>
              <a:ext uri="{FF2B5EF4-FFF2-40B4-BE49-F238E27FC236}">
                <a16:creationId xmlns:a16="http://schemas.microsoft.com/office/drawing/2014/main" id="{E4E452B7-8A08-9EEC-DBB2-33A13E29F43A}"/>
              </a:ext>
            </a:extLst>
          </p:cNvPr>
          <p:cNvSpPr txBox="1"/>
          <p:nvPr/>
        </p:nvSpPr>
        <p:spPr>
          <a:xfrm>
            <a:off x="1113905" y="1575957"/>
            <a:ext cx="10726642" cy="12618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Install</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Development Environment</a:t>
            </a: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Visual Studio</a:t>
            </a:r>
          </a:p>
        </p:txBody>
      </p:sp>
      <p:sp>
        <p:nvSpPr>
          <p:cNvPr id="9" name="CasellaDiTesto 8">
            <a:extLst>
              <a:ext uri="{FF2B5EF4-FFF2-40B4-BE49-F238E27FC236}">
                <a16:creationId xmlns:a16="http://schemas.microsoft.com/office/drawing/2014/main" id="{E26C3FBF-1EE6-73E3-B0E6-40ED689D318C}"/>
              </a:ext>
            </a:extLst>
          </p:cNvPr>
          <p:cNvSpPr txBox="1"/>
          <p:nvPr/>
        </p:nvSpPr>
        <p:spPr>
          <a:xfrm>
            <a:off x="961053" y="2800302"/>
            <a:ext cx="10855792" cy="646331"/>
          </a:xfrm>
          <a:prstGeom prst="rect">
            <a:avLst/>
          </a:prstGeom>
          <a:noFill/>
        </p:spPr>
        <p:txBody>
          <a:bodyPr wrap="none" rtlCol="0">
            <a:spAutoFit/>
          </a:bodyPr>
          <a:lstStyle/>
          <a:p>
            <a:r>
              <a:rPr lang="it-IT" dirty="0"/>
              <a:t>Quando si scarica Visual Studio nella versione 2022 collegandosi alla pagina web cercata con Google Visual Studio </a:t>
            </a:r>
          </a:p>
          <a:p>
            <a:r>
              <a:rPr lang="it-IT" dirty="0"/>
              <a:t>Dev Essentials loggandosi con un account </a:t>
            </a:r>
            <a:r>
              <a:rPr lang="it-IT" dirty="0" err="1"/>
              <a:t>hotmail</a:t>
            </a:r>
            <a:r>
              <a:rPr lang="it-IT" dirty="0"/>
              <a:t> valido, si ottiene un pannello di scelta dei carichi di lavoro:</a:t>
            </a:r>
          </a:p>
        </p:txBody>
      </p:sp>
      <p:pic>
        <p:nvPicPr>
          <p:cNvPr id="11" name="Immagine 10">
            <a:extLst>
              <a:ext uri="{FF2B5EF4-FFF2-40B4-BE49-F238E27FC236}">
                <a16:creationId xmlns:a16="http://schemas.microsoft.com/office/drawing/2014/main" id="{BF609ABD-9812-5EF7-8DF8-8ADD62D8C66F}"/>
              </a:ext>
            </a:extLst>
          </p:cNvPr>
          <p:cNvPicPr>
            <a:picLocks noChangeAspect="1"/>
          </p:cNvPicPr>
          <p:nvPr/>
        </p:nvPicPr>
        <p:blipFill>
          <a:blip r:embed="rId4"/>
          <a:stretch>
            <a:fillRect/>
          </a:stretch>
        </p:blipFill>
        <p:spPr>
          <a:xfrm>
            <a:off x="1078414" y="3582832"/>
            <a:ext cx="3298469" cy="1699211"/>
          </a:xfrm>
          <a:prstGeom prst="rect">
            <a:avLst/>
          </a:prstGeom>
        </p:spPr>
      </p:pic>
      <p:sp>
        <p:nvSpPr>
          <p:cNvPr id="12" name="CasellaDiTesto 11">
            <a:extLst>
              <a:ext uri="{FF2B5EF4-FFF2-40B4-BE49-F238E27FC236}">
                <a16:creationId xmlns:a16="http://schemas.microsoft.com/office/drawing/2014/main" id="{16FE4A9B-92D4-D95C-E4C0-11BC8B9D89B2}"/>
              </a:ext>
            </a:extLst>
          </p:cNvPr>
          <p:cNvSpPr txBox="1"/>
          <p:nvPr/>
        </p:nvSpPr>
        <p:spPr>
          <a:xfrm>
            <a:off x="5026236" y="3630743"/>
            <a:ext cx="2419252" cy="1477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it-IT" dirty="0"/>
              <a:t>Sviluppo </a:t>
            </a:r>
            <a:r>
              <a:rPr lang="it-IT" dirty="0" err="1"/>
              <a:t>ASP.Net</a:t>
            </a:r>
            <a:r>
              <a:rPr lang="it-IT" dirty="0"/>
              <a:t> e Web</a:t>
            </a:r>
          </a:p>
          <a:p>
            <a:r>
              <a:rPr lang="it-IT" dirty="0"/>
              <a:t>Sviluppo Azure</a:t>
            </a:r>
          </a:p>
          <a:p>
            <a:r>
              <a:rPr lang="it-IT" dirty="0"/>
              <a:t>Sviluppo Python</a:t>
            </a:r>
          </a:p>
          <a:p>
            <a:r>
              <a:rPr lang="it-IT" dirty="0"/>
              <a:t>Sviluppo Node.js</a:t>
            </a:r>
          </a:p>
          <a:p>
            <a:r>
              <a:rPr lang="it-IT" dirty="0"/>
              <a:t>Sviluppo Desktop Net</a:t>
            </a:r>
          </a:p>
        </p:txBody>
      </p:sp>
      <p:sp>
        <p:nvSpPr>
          <p:cNvPr id="13" name="CasellaDiTesto 12">
            <a:extLst>
              <a:ext uri="{FF2B5EF4-FFF2-40B4-BE49-F238E27FC236}">
                <a16:creationId xmlns:a16="http://schemas.microsoft.com/office/drawing/2014/main" id="{BDD533E9-B43B-2305-5C22-E375049D5D44}"/>
              </a:ext>
            </a:extLst>
          </p:cNvPr>
          <p:cNvSpPr txBox="1"/>
          <p:nvPr/>
        </p:nvSpPr>
        <p:spPr>
          <a:xfrm>
            <a:off x="7576457" y="3692535"/>
            <a:ext cx="4160498" cy="1200329"/>
          </a:xfrm>
          <a:prstGeom prst="rect">
            <a:avLst/>
          </a:prstGeom>
          <a:noFill/>
        </p:spPr>
        <p:txBody>
          <a:bodyPr wrap="none" rtlCol="0">
            <a:spAutoFit/>
          </a:bodyPr>
          <a:lstStyle/>
          <a:p>
            <a:r>
              <a:rPr lang="it-IT" dirty="0"/>
              <a:t>Sebbene nella successiva slides notate che</a:t>
            </a:r>
          </a:p>
          <a:p>
            <a:r>
              <a:rPr lang="it-IT" dirty="0"/>
              <a:t>sono stati selezionati altri carichi dovreste</a:t>
            </a:r>
          </a:p>
          <a:p>
            <a:r>
              <a:rPr lang="it-IT" dirty="0"/>
              <a:t>per adesso selezionare solo questi </a:t>
            </a:r>
          </a:p>
          <a:p>
            <a:r>
              <a:rPr lang="it-IT" dirty="0"/>
              <a:t>Carichi di lavoro elencati</a:t>
            </a:r>
          </a:p>
        </p:txBody>
      </p:sp>
    </p:spTree>
    <p:extLst>
      <p:ext uri="{BB962C8B-B14F-4D97-AF65-F5344CB8AC3E}">
        <p14:creationId xmlns:p14="http://schemas.microsoft.com/office/powerpoint/2010/main" val="1385825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113905" y="1467922"/>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sp>
        <p:nvSpPr>
          <p:cNvPr id="3" name="CasellaDiTesto 2">
            <a:extLst>
              <a:ext uri="{FF2B5EF4-FFF2-40B4-BE49-F238E27FC236}">
                <a16:creationId xmlns:a16="http://schemas.microsoft.com/office/drawing/2014/main" id="{A675A733-50C3-FE1E-7CA9-73EC7F4ECE44}"/>
              </a:ext>
            </a:extLst>
          </p:cNvPr>
          <p:cNvSpPr txBox="1"/>
          <p:nvPr/>
        </p:nvSpPr>
        <p:spPr>
          <a:xfrm>
            <a:off x="1514265" y="2125695"/>
            <a:ext cx="9925922" cy="954107"/>
          </a:xfrm>
          <a:prstGeom prst="rect">
            <a:avLst/>
          </a:prstGeom>
          <a:noFill/>
        </p:spPr>
        <p:txBody>
          <a:bodyPr wrap="none" rtlCol="0">
            <a:spAutoFit/>
          </a:bodyPr>
          <a:lstStyle/>
          <a:p>
            <a:r>
              <a:rPr lang="it-IT" sz="2800" dirty="0"/>
              <a:t>TERMINI COMUNI NELLA TRATTAZIONE DELLA PROGRAMMAZIONE</a:t>
            </a:r>
          </a:p>
          <a:p>
            <a:r>
              <a:rPr lang="it-IT" sz="2800" dirty="0"/>
              <a:t>ORIENTATA AGLI OGGETTI:</a:t>
            </a:r>
          </a:p>
        </p:txBody>
      </p:sp>
      <p:pic>
        <p:nvPicPr>
          <p:cNvPr id="8" name="Immagine 7">
            <a:extLst>
              <a:ext uri="{FF2B5EF4-FFF2-40B4-BE49-F238E27FC236}">
                <a16:creationId xmlns:a16="http://schemas.microsoft.com/office/drawing/2014/main" id="{A86F9054-E4B4-35B9-80E5-2A874D1D61CC}"/>
              </a:ext>
            </a:extLst>
          </p:cNvPr>
          <p:cNvPicPr>
            <a:picLocks noChangeAspect="1"/>
          </p:cNvPicPr>
          <p:nvPr/>
        </p:nvPicPr>
        <p:blipFill>
          <a:blip r:embed="rId4"/>
          <a:stretch>
            <a:fillRect/>
          </a:stretch>
        </p:blipFill>
        <p:spPr>
          <a:xfrm>
            <a:off x="2695680" y="3079802"/>
            <a:ext cx="7080364" cy="2373623"/>
          </a:xfrm>
          <a:prstGeom prst="rect">
            <a:avLst/>
          </a:prstGeom>
        </p:spPr>
      </p:pic>
    </p:spTree>
    <p:extLst>
      <p:ext uri="{BB962C8B-B14F-4D97-AF65-F5344CB8AC3E}">
        <p14:creationId xmlns:p14="http://schemas.microsoft.com/office/powerpoint/2010/main" val="13803815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AC1AF4A-6EA4-441F-94E8-B9F92B6C9D53}"/>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DD900AF4-77F0-D7A7-6389-A8001296497D}"/>
              </a:ext>
            </a:extLst>
          </p:cNvPr>
          <p:cNvPicPr>
            <a:picLocks noChangeAspect="1"/>
          </p:cNvPicPr>
          <p:nvPr/>
        </p:nvPicPr>
        <p:blipFill>
          <a:blip r:embed="rId3"/>
          <a:stretch>
            <a:fillRect/>
          </a:stretch>
        </p:blipFill>
        <p:spPr>
          <a:xfrm>
            <a:off x="1216187" y="5736674"/>
            <a:ext cx="5019675" cy="809625"/>
          </a:xfrm>
          <a:prstGeom prst="rect">
            <a:avLst/>
          </a:prstGeom>
        </p:spPr>
      </p:pic>
      <p:sp>
        <p:nvSpPr>
          <p:cNvPr id="8" name="CasellaDiTesto 7">
            <a:extLst>
              <a:ext uri="{FF2B5EF4-FFF2-40B4-BE49-F238E27FC236}">
                <a16:creationId xmlns:a16="http://schemas.microsoft.com/office/drawing/2014/main" id="{E4E452B7-8A08-9EEC-DBB2-33A13E29F43A}"/>
              </a:ext>
            </a:extLst>
          </p:cNvPr>
          <p:cNvSpPr txBox="1"/>
          <p:nvPr/>
        </p:nvSpPr>
        <p:spPr>
          <a:xfrm>
            <a:off x="1113905" y="1575957"/>
            <a:ext cx="10726642" cy="12618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Install</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Development Environment</a:t>
            </a: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Visual Studio</a:t>
            </a:r>
          </a:p>
        </p:txBody>
      </p:sp>
      <p:sp>
        <p:nvSpPr>
          <p:cNvPr id="9" name="CasellaDiTesto 8">
            <a:extLst>
              <a:ext uri="{FF2B5EF4-FFF2-40B4-BE49-F238E27FC236}">
                <a16:creationId xmlns:a16="http://schemas.microsoft.com/office/drawing/2014/main" id="{E26C3FBF-1EE6-73E3-B0E6-40ED689D318C}"/>
              </a:ext>
            </a:extLst>
          </p:cNvPr>
          <p:cNvSpPr txBox="1"/>
          <p:nvPr/>
        </p:nvSpPr>
        <p:spPr>
          <a:xfrm>
            <a:off x="961053" y="2800302"/>
            <a:ext cx="10855792" cy="646331"/>
          </a:xfrm>
          <a:prstGeom prst="rect">
            <a:avLst/>
          </a:prstGeom>
          <a:noFill/>
        </p:spPr>
        <p:txBody>
          <a:bodyPr wrap="none" rtlCol="0">
            <a:spAutoFit/>
          </a:bodyPr>
          <a:lstStyle/>
          <a:p>
            <a:r>
              <a:rPr lang="it-IT" dirty="0"/>
              <a:t>Quando si scarica Visual Studio nella versione 2022 collegandosi alla pagina web cercata con Google Visual Studio </a:t>
            </a:r>
          </a:p>
          <a:p>
            <a:r>
              <a:rPr lang="it-IT" dirty="0"/>
              <a:t>Dev Essentials loggandosi con un account </a:t>
            </a:r>
            <a:r>
              <a:rPr lang="it-IT" dirty="0" err="1"/>
              <a:t>hotmail</a:t>
            </a:r>
            <a:r>
              <a:rPr lang="it-IT" dirty="0"/>
              <a:t> valido, si ottiene un pannello di scelta dei carichi di lavoro:</a:t>
            </a:r>
          </a:p>
        </p:txBody>
      </p:sp>
      <p:pic>
        <p:nvPicPr>
          <p:cNvPr id="11" name="Immagine 10">
            <a:extLst>
              <a:ext uri="{FF2B5EF4-FFF2-40B4-BE49-F238E27FC236}">
                <a16:creationId xmlns:a16="http://schemas.microsoft.com/office/drawing/2014/main" id="{BF609ABD-9812-5EF7-8DF8-8ADD62D8C66F}"/>
              </a:ext>
            </a:extLst>
          </p:cNvPr>
          <p:cNvPicPr>
            <a:picLocks noChangeAspect="1"/>
          </p:cNvPicPr>
          <p:nvPr/>
        </p:nvPicPr>
        <p:blipFill>
          <a:blip r:embed="rId4"/>
          <a:stretch>
            <a:fillRect/>
          </a:stretch>
        </p:blipFill>
        <p:spPr>
          <a:xfrm>
            <a:off x="1078414" y="3582832"/>
            <a:ext cx="3298469" cy="1699211"/>
          </a:xfrm>
          <a:prstGeom prst="rect">
            <a:avLst/>
          </a:prstGeom>
        </p:spPr>
      </p:pic>
      <p:sp>
        <p:nvSpPr>
          <p:cNvPr id="3" name="Freccia a destra 2">
            <a:extLst>
              <a:ext uri="{FF2B5EF4-FFF2-40B4-BE49-F238E27FC236}">
                <a16:creationId xmlns:a16="http://schemas.microsoft.com/office/drawing/2014/main" id="{ED4B1676-1109-7C4D-7243-3DBEE73C32BF}"/>
              </a:ext>
            </a:extLst>
          </p:cNvPr>
          <p:cNvSpPr/>
          <p:nvPr/>
        </p:nvSpPr>
        <p:spPr>
          <a:xfrm>
            <a:off x="4621219" y="3974841"/>
            <a:ext cx="1614643" cy="6961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CB46F813-5C25-0B50-AF79-8517723E6AB9}"/>
              </a:ext>
            </a:extLst>
          </p:cNvPr>
          <p:cNvPicPr>
            <a:picLocks noChangeAspect="1"/>
          </p:cNvPicPr>
          <p:nvPr/>
        </p:nvPicPr>
        <p:blipFill>
          <a:blip r:embed="rId5"/>
          <a:stretch>
            <a:fillRect/>
          </a:stretch>
        </p:blipFill>
        <p:spPr>
          <a:xfrm>
            <a:off x="6562530" y="3582832"/>
            <a:ext cx="4820155" cy="1791601"/>
          </a:xfrm>
          <a:prstGeom prst="rect">
            <a:avLst/>
          </a:prstGeom>
        </p:spPr>
      </p:pic>
    </p:spTree>
    <p:extLst>
      <p:ext uri="{BB962C8B-B14F-4D97-AF65-F5344CB8AC3E}">
        <p14:creationId xmlns:p14="http://schemas.microsoft.com/office/powerpoint/2010/main" val="12986259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AC1AF4A-6EA4-441F-94E8-B9F92B6C9D53}"/>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DD900AF4-77F0-D7A7-6389-A8001296497D}"/>
              </a:ext>
            </a:extLst>
          </p:cNvPr>
          <p:cNvPicPr>
            <a:picLocks noChangeAspect="1"/>
          </p:cNvPicPr>
          <p:nvPr/>
        </p:nvPicPr>
        <p:blipFill>
          <a:blip r:embed="rId3"/>
          <a:stretch>
            <a:fillRect/>
          </a:stretch>
        </p:blipFill>
        <p:spPr>
          <a:xfrm>
            <a:off x="1216187" y="5736674"/>
            <a:ext cx="5019675" cy="809625"/>
          </a:xfrm>
          <a:prstGeom prst="rect">
            <a:avLst/>
          </a:prstGeom>
        </p:spPr>
      </p:pic>
      <p:sp>
        <p:nvSpPr>
          <p:cNvPr id="8" name="CasellaDiTesto 7">
            <a:extLst>
              <a:ext uri="{FF2B5EF4-FFF2-40B4-BE49-F238E27FC236}">
                <a16:creationId xmlns:a16="http://schemas.microsoft.com/office/drawing/2014/main" id="{E4E452B7-8A08-9EEC-DBB2-33A13E29F43A}"/>
              </a:ext>
            </a:extLst>
          </p:cNvPr>
          <p:cNvSpPr txBox="1"/>
          <p:nvPr/>
        </p:nvSpPr>
        <p:spPr>
          <a:xfrm>
            <a:off x="1113905" y="1575957"/>
            <a:ext cx="10726642" cy="12618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Install</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Development Environment</a:t>
            </a: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Install</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SQL Server Management Studio</a:t>
            </a:r>
          </a:p>
        </p:txBody>
      </p:sp>
      <p:sp>
        <p:nvSpPr>
          <p:cNvPr id="3" name="CasellaDiTesto 2">
            <a:extLst>
              <a:ext uri="{FF2B5EF4-FFF2-40B4-BE49-F238E27FC236}">
                <a16:creationId xmlns:a16="http://schemas.microsoft.com/office/drawing/2014/main" id="{D512343C-07C9-B3E3-821F-BE2072E10E44}"/>
              </a:ext>
            </a:extLst>
          </p:cNvPr>
          <p:cNvSpPr txBox="1"/>
          <p:nvPr/>
        </p:nvSpPr>
        <p:spPr>
          <a:xfrm>
            <a:off x="983510" y="2865998"/>
            <a:ext cx="10987431" cy="23083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it-IT" dirty="0"/>
              <a:t>SQL SERVER MANAGEMENT Studio SSMS -&gt; E’ un client tools professionale per poter gestire l’interazione con</a:t>
            </a:r>
          </a:p>
          <a:p>
            <a:r>
              <a:rPr lang="it-IT" dirty="0"/>
              <a:t>tutti i servizi base/avanzati per le istanze di SQL Server</a:t>
            </a:r>
          </a:p>
          <a:p>
            <a:endParaRPr lang="it-IT" dirty="0"/>
          </a:p>
          <a:p>
            <a:pPr marL="285750" indent="-285750">
              <a:buFont typeface="Wingdings" panose="05000000000000000000" pitchFamily="2" charset="2"/>
              <a:buChar char="v"/>
            </a:pPr>
            <a:r>
              <a:rPr lang="it-IT" dirty="0"/>
              <a:t>Istanze di SQL Server in Cloud di Azure</a:t>
            </a:r>
          </a:p>
          <a:p>
            <a:pPr marL="285750" indent="-285750">
              <a:buFont typeface="Wingdings" panose="05000000000000000000" pitchFamily="2" charset="2"/>
              <a:buChar char="v"/>
            </a:pPr>
            <a:r>
              <a:rPr lang="it-IT" dirty="0"/>
              <a:t>Istanze di SQL Server standalone in versione Standard / Developer Edition / Enterprise / sviluppo con l’utility</a:t>
            </a:r>
          </a:p>
          <a:p>
            <a:r>
              <a:rPr lang="it-IT" dirty="0"/>
              <a:t>     </a:t>
            </a:r>
            <a:r>
              <a:rPr lang="it-IT" dirty="0" err="1"/>
              <a:t>SQLLocalDB</a:t>
            </a:r>
            <a:r>
              <a:rPr lang="it-IT" dirty="0"/>
              <a:t> /EXPRESS</a:t>
            </a:r>
          </a:p>
          <a:p>
            <a:endParaRPr lang="it-IT" dirty="0"/>
          </a:p>
          <a:p>
            <a:r>
              <a:rPr lang="it-IT" dirty="0"/>
              <a:t>Il servizio di Database Engine è quello utilizzato per modellare un Database relazionale in base all’analisi di progetto</a:t>
            </a:r>
          </a:p>
        </p:txBody>
      </p:sp>
    </p:spTree>
    <p:extLst>
      <p:ext uri="{BB962C8B-B14F-4D97-AF65-F5344CB8AC3E}">
        <p14:creationId xmlns:p14="http://schemas.microsoft.com/office/powerpoint/2010/main" val="39655518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AC1AF4A-6EA4-441F-94E8-B9F92B6C9D53}"/>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DD900AF4-77F0-D7A7-6389-A8001296497D}"/>
              </a:ext>
            </a:extLst>
          </p:cNvPr>
          <p:cNvPicPr>
            <a:picLocks noChangeAspect="1"/>
          </p:cNvPicPr>
          <p:nvPr/>
        </p:nvPicPr>
        <p:blipFill>
          <a:blip r:embed="rId3"/>
          <a:stretch>
            <a:fillRect/>
          </a:stretch>
        </p:blipFill>
        <p:spPr>
          <a:xfrm>
            <a:off x="1216187" y="5736674"/>
            <a:ext cx="5019675" cy="809625"/>
          </a:xfrm>
          <a:prstGeom prst="rect">
            <a:avLst/>
          </a:prstGeom>
        </p:spPr>
      </p:pic>
      <p:sp>
        <p:nvSpPr>
          <p:cNvPr id="8" name="CasellaDiTesto 7">
            <a:extLst>
              <a:ext uri="{FF2B5EF4-FFF2-40B4-BE49-F238E27FC236}">
                <a16:creationId xmlns:a16="http://schemas.microsoft.com/office/drawing/2014/main" id="{E4E452B7-8A08-9EEC-DBB2-33A13E29F43A}"/>
              </a:ext>
            </a:extLst>
          </p:cNvPr>
          <p:cNvSpPr txBox="1"/>
          <p:nvPr/>
        </p:nvSpPr>
        <p:spPr>
          <a:xfrm>
            <a:off x="1113905" y="1575957"/>
            <a:ext cx="10726642" cy="12618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Install</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Development Environment</a:t>
            </a: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Install</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SQL Server Management Studio</a:t>
            </a:r>
          </a:p>
        </p:txBody>
      </p:sp>
      <p:pic>
        <p:nvPicPr>
          <p:cNvPr id="4" name="Immagine 3">
            <a:extLst>
              <a:ext uri="{FF2B5EF4-FFF2-40B4-BE49-F238E27FC236}">
                <a16:creationId xmlns:a16="http://schemas.microsoft.com/office/drawing/2014/main" id="{6F04EBD3-A110-3289-8C76-452BF3869255}"/>
              </a:ext>
            </a:extLst>
          </p:cNvPr>
          <p:cNvPicPr>
            <a:picLocks noChangeAspect="1"/>
          </p:cNvPicPr>
          <p:nvPr/>
        </p:nvPicPr>
        <p:blipFill>
          <a:blip r:embed="rId4"/>
          <a:stretch>
            <a:fillRect/>
          </a:stretch>
        </p:blipFill>
        <p:spPr>
          <a:xfrm>
            <a:off x="6926328" y="3201979"/>
            <a:ext cx="3640381" cy="2170556"/>
          </a:xfrm>
          <a:prstGeom prst="rect">
            <a:avLst/>
          </a:prstGeom>
        </p:spPr>
      </p:pic>
      <p:pic>
        <p:nvPicPr>
          <p:cNvPr id="9" name="Immagine 8">
            <a:extLst>
              <a:ext uri="{FF2B5EF4-FFF2-40B4-BE49-F238E27FC236}">
                <a16:creationId xmlns:a16="http://schemas.microsoft.com/office/drawing/2014/main" id="{746F7FDB-A318-A3D1-49F1-AF5E08A1600F}"/>
              </a:ext>
            </a:extLst>
          </p:cNvPr>
          <p:cNvPicPr>
            <a:picLocks noChangeAspect="1"/>
          </p:cNvPicPr>
          <p:nvPr/>
        </p:nvPicPr>
        <p:blipFill>
          <a:blip r:embed="rId5"/>
          <a:stretch>
            <a:fillRect/>
          </a:stretch>
        </p:blipFill>
        <p:spPr>
          <a:xfrm>
            <a:off x="541352" y="2898969"/>
            <a:ext cx="5414787" cy="1140215"/>
          </a:xfrm>
          <a:prstGeom prst="rect">
            <a:avLst/>
          </a:prstGeom>
        </p:spPr>
      </p:pic>
      <p:pic>
        <p:nvPicPr>
          <p:cNvPr id="11" name="Immagine 10">
            <a:extLst>
              <a:ext uri="{FF2B5EF4-FFF2-40B4-BE49-F238E27FC236}">
                <a16:creationId xmlns:a16="http://schemas.microsoft.com/office/drawing/2014/main" id="{82DE3443-5863-7EB0-EE74-C3A4D212D520}"/>
              </a:ext>
            </a:extLst>
          </p:cNvPr>
          <p:cNvPicPr>
            <a:picLocks noChangeAspect="1"/>
          </p:cNvPicPr>
          <p:nvPr/>
        </p:nvPicPr>
        <p:blipFill>
          <a:blip r:embed="rId6"/>
          <a:stretch>
            <a:fillRect/>
          </a:stretch>
        </p:blipFill>
        <p:spPr>
          <a:xfrm>
            <a:off x="1113905" y="4263046"/>
            <a:ext cx="4309474" cy="1140215"/>
          </a:xfrm>
          <a:prstGeom prst="rect">
            <a:avLst/>
          </a:prstGeom>
        </p:spPr>
      </p:pic>
    </p:spTree>
    <p:extLst>
      <p:ext uri="{BB962C8B-B14F-4D97-AF65-F5344CB8AC3E}">
        <p14:creationId xmlns:p14="http://schemas.microsoft.com/office/powerpoint/2010/main" val="42049832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AC1AF4A-6EA4-441F-94E8-B9F92B6C9D53}"/>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DD900AF4-77F0-D7A7-6389-A8001296497D}"/>
              </a:ext>
            </a:extLst>
          </p:cNvPr>
          <p:cNvPicPr>
            <a:picLocks noChangeAspect="1"/>
          </p:cNvPicPr>
          <p:nvPr/>
        </p:nvPicPr>
        <p:blipFill>
          <a:blip r:embed="rId3"/>
          <a:stretch>
            <a:fillRect/>
          </a:stretch>
        </p:blipFill>
        <p:spPr>
          <a:xfrm>
            <a:off x="1216187" y="5736674"/>
            <a:ext cx="5019675" cy="809625"/>
          </a:xfrm>
          <a:prstGeom prst="rect">
            <a:avLst/>
          </a:prstGeom>
        </p:spPr>
      </p:pic>
      <p:sp>
        <p:nvSpPr>
          <p:cNvPr id="8" name="CasellaDiTesto 7">
            <a:extLst>
              <a:ext uri="{FF2B5EF4-FFF2-40B4-BE49-F238E27FC236}">
                <a16:creationId xmlns:a16="http://schemas.microsoft.com/office/drawing/2014/main" id="{E4E452B7-8A08-9EEC-DBB2-33A13E29F43A}"/>
              </a:ext>
            </a:extLst>
          </p:cNvPr>
          <p:cNvSpPr txBox="1"/>
          <p:nvPr/>
        </p:nvSpPr>
        <p:spPr>
          <a:xfrm>
            <a:off x="1113905" y="1575957"/>
            <a:ext cx="10726642" cy="12618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Install</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Development Environment</a:t>
            </a: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Install</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SQL Server Management Studio</a:t>
            </a:r>
          </a:p>
        </p:txBody>
      </p:sp>
      <p:pic>
        <p:nvPicPr>
          <p:cNvPr id="4" name="Immagine 3">
            <a:extLst>
              <a:ext uri="{FF2B5EF4-FFF2-40B4-BE49-F238E27FC236}">
                <a16:creationId xmlns:a16="http://schemas.microsoft.com/office/drawing/2014/main" id="{76C52D73-0BEE-A664-6A35-E623F9FE82A3}"/>
              </a:ext>
            </a:extLst>
          </p:cNvPr>
          <p:cNvPicPr>
            <a:picLocks noChangeAspect="1"/>
          </p:cNvPicPr>
          <p:nvPr/>
        </p:nvPicPr>
        <p:blipFill>
          <a:blip r:embed="rId4"/>
          <a:stretch>
            <a:fillRect/>
          </a:stretch>
        </p:blipFill>
        <p:spPr>
          <a:xfrm>
            <a:off x="1216187" y="3015271"/>
            <a:ext cx="5972175" cy="1247775"/>
          </a:xfrm>
          <a:prstGeom prst="rect">
            <a:avLst/>
          </a:prstGeom>
        </p:spPr>
      </p:pic>
      <p:sp>
        <p:nvSpPr>
          <p:cNvPr id="7" name="CasellaDiTesto 6">
            <a:extLst>
              <a:ext uri="{FF2B5EF4-FFF2-40B4-BE49-F238E27FC236}">
                <a16:creationId xmlns:a16="http://schemas.microsoft.com/office/drawing/2014/main" id="{3349DBD4-3CBA-3760-31B6-E6D82AA7BC8F}"/>
              </a:ext>
            </a:extLst>
          </p:cNvPr>
          <p:cNvSpPr txBox="1"/>
          <p:nvPr/>
        </p:nvSpPr>
        <p:spPr>
          <a:xfrm>
            <a:off x="6997959" y="2893824"/>
            <a:ext cx="4543616" cy="1754326"/>
          </a:xfrm>
          <a:prstGeom prst="rect">
            <a:avLst/>
          </a:prstGeom>
          <a:noFill/>
        </p:spPr>
        <p:txBody>
          <a:bodyPr wrap="none" rtlCol="0">
            <a:spAutoFit/>
          </a:bodyPr>
          <a:lstStyle/>
          <a:p>
            <a:r>
              <a:rPr lang="it-IT" dirty="0"/>
              <a:t>Una volta superata con successo la fase</a:t>
            </a:r>
          </a:p>
          <a:p>
            <a:r>
              <a:rPr lang="it-IT" dirty="0"/>
              <a:t>di login all’istanza indicata nella finestra</a:t>
            </a:r>
          </a:p>
          <a:p>
            <a:r>
              <a:rPr lang="it-IT" dirty="0"/>
              <a:t>di dialogo ecco l’elenco dei possibili database</a:t>
            </a:r>
          </a:p>
          <a:p>
            <a:r>
              <a:rPr lang="it-IT" dirty="0"/>
              <a:t>creati sull’istanza. Nel caso l’istanza è senza</a:t>
            </a:r>
          </a:p>
          <a:p>
            <a:r>
              <a:rPr lang="it-IT" dirty="0"/>
              <a:t>Database sotto database non saranno presenti</a:t>
            </a:r>
          </a:p>
          <a:p>
            <a:r>
              <a:rPr lang="it-IT" dirty="0"/>
              <a:t>alcuna voce. I database di sistema si</a:t>
            </a:r>
          </a:p>
        </p:txBody>
      </p:sp>
      <p:pic>
        <p:nvPicPr>
          <p:cNvPr id="10" name="Immagine 9">
            <a:extLst>
              <a:ext uri="{FF2B5EF4-FFF2-40B4-BE49-F238E27FC236}">
                <a16:creationId xmlns:a16="http://schemas.microsoft.com/office/drawing/2014/main" id="{FE96CE75-F19B-FD7F-88AF-93CEF288C69E}"/>
              </a:ext>
            </a:extLst>
          </p:cNvPr>
          <p:cNvPicPr>
            <a:picLocks noChangeAspect="1"/>
          </p:cNvPicPr>
          <p:nvPr/>
        </p:nvPicPr>
        <p:blipFill>
          <a:blip r:embed="rId5"/>
          <a:stretch>
            <a:fillRect/>
          </a:stretch>
        </p:blipFill>
        <p:spPr>
          <a:xfrm>
            <a:off x="6235862" y="4769597"/>
            <a:ext cx="5476875" cy="1162050"/>
          </a:xfrm>
          <a:prstGeom prst="rect">
            <a:avLst/>
          </a:prstGeom>
        </p:spPr>
      </p:pic>
    </p:spTree>
    <p:extLst>
      <p:ext uri="{BB962C8B-B14F-4D97-AF65-F5344CB8AC3E}">
        <p14:creationId xmlns:p14="http://schemas.microsoft.com/office/powerpoint/2010/main" val="3328914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AC1AF4A-6EA4-441F-94E8-B9F92B6C9D53}"/>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asellaDiTesto 2">
            <a:extLst>
              <a:ext uri="{FF2B5EF4-FFF2-40B4-BE49-F238E27FC236}">
                <a16:creationId xmlns:a16="http://schemas.microsoft.com/office/drawing/2014/main" id="{65F18E33-A890-3467-F250-E772F8084775}"/>
              </a:ext>
            </a:extLst>
          </p:cNvPr>
          <p:cNvSpPr txBox="1"/>
          <p:nvPr/>
        </p:nvSpPr>
        <p:spPr>
          <a:xfrm>
            <a:off x="1113905" y="1575957"/>
            <a:ext cx="10726642" cy="12618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Install</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Development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Cenni sull’uso e configurazione di Visual Studio Code</a:t>
            </a:r>
          </a:p>
        </p:txBody>
      </p:sp>
      <p:pic>
        <p:nvPicPr>
          <p:cNvPr id="5" name="Immagine 4">
            <a:extLst>
              <a:ext uri="{FF2B5EF4-FFF2-40B4-BE49-F238E27FC236}">
                <a16:creationId xmlns:a16="http://schemas.microsoft.com/office/drawing/2014/main" id="{DD900AF4-77F0-D7A7-6389-A8001296497D}"/>
              </a:ext>
            </a:extLst>
          </p:cNvPr>
          <p:cNvPicPr>
            <a:picLocks noChangeAspect="1"/>
          </p:cNvPicPr>
          <p:nvPr/>
        </p:nvPicPr>
        <p:blipFill>
          <a:blip r:embed="rId3"/>
          <a:stretch>
            <a:fillRect/>
          </a:stretch>
        </p:blipFill>
        <p:spPr>
          <a:xfrm>
            <a:off x="1216187" y="5736674"/>
            <a:ext cx="5019675" cy="809625"/>
          </a:xfrm>
          <a:prstGeom prst="rect">
            <a:avLst/>
          </a:prstGeom>
        </p:spPr>
      </p:pic>
      <p:sp>
        <p:nvSpPr>
          <p:cNvPr id="4" name="CasellaDiTesto 3">
            <a:extLst>
              <a:ext uri="{FF2B5EF4-FFF2-40B4-BE49-F238E27FC236}">
                <a16:creationId xmlns:a16="http://schemas.microsoft.com/office/drawing/2014/main" id="{A430937F-07DB-30B9-78A6-AC4D93C93943}"/>
              </a:ext>
            </a:extLst>
          </p:cNvPr>
          <p:cNvSpPr txBox="1"/>
          <p:nvPr/>
        </p:nvSpPr>
        <p:spPr>
          <a:xfrm>
            <a:off x="538542" y="3072471"/>
            <a:ext cx="11302005"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it-IT" dirty="0"/>
              <a:t>Visual Studio Code è un altro editor arricchito di tanti plug-in per estendere le sue funzionalità anche con lo sviluppo</a:t>
            </a:r>
          </a:p>
          <a:p>
            <a:r>
              <a:rPr lang="it-IT" dirty="0"/>
              <a:t>di applicazioni su workstation anche diverse da Windows (Molto comodo per sviluppare anche applicazioni su Azure</a:t>
            </a:r>
          </a:p>
          <a:p>
            <a:r>
              <a:rPr lang="it-IT" dirty="0"/>
              <a:t>/applicazioni cross-</a:t>
            </a:r>
            <a:r>
              <a:rPr lang="it-IT" dirty="0" err="1"/>
              <a:t>platform</a:t>
            </a:r>
            <a:r>
              <a:rPr lang="it-IT" dirty="0"/>
              <a:t>) Si integra anche l’accesso a </a:t>
            </a:r>
            <a:r>
              <a:rPr lang="it-IT" dirty="0" err="1"/>
              <a:t>Github</a:t>
            </a:r>
            <a:r>
              <a:rPr lang="it-IT" dirty="0"/>
              <a:t> oppure alla sottoscrizione di Azure. C’è anche il plug-in</a:t>
            </a:r>
          </a:p>
          <a:p>
            <a:r>
              <a:rPr lang="it-IT" dirty="0"/>
              <a:t>per accedere alle istanze di SQL Server</a:t>
            </a:r>
          </a:p>
        </p:txBody>
      </p:sp>
    </p:spTree>
    <p:extLst>
      <p:ext uri="{BB962C8B-B14F-4D97-AF65-F5344CB8AC3E}">
        <p14:creationId xmlns:p14="http://schemas.microsoft.com/office/powerpoint/2010/main" val="18294413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AC1AF4A-6EA4-441F-94E8-B9F92B6C9D53}"/>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asellaDiTesto 2">
            <a:extLst>
              <a:ext uri="{FF2B5EF4-FFF2-40B4-BE49-F238E27FC236}">
                <a16:creationId xmlns:a16="http://schemas.microsoft.com/office/drawing/2014/main" id="{65F18E33-A890-3467-F250-E772F8084775}"/>
              </a:ext>
            </a:extLst>
          </p:cNvPr>
          <p:cNvSpPr txBox="1"/>
          <p:nvPr/>
        </p:nvSpPr>
        <p:spPr>
          <a:xfrm>
            <a:off x="1113905" y="1575957"/>
            <a:ext cx="10726642" cy="12618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Install</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Development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Cenni sull’uso e configurazione di Visual Studio Code</a:t>
            </a:r>
          </a:p>
        </p:txBody>
      </p:sp>
      <p:pic>
        <p:nvPicPr>
          <p:cNvPr id="5" name="Immagine 4">
            <a:extLst>
              <a:ext uri="{FF2B5EF4-FFF2-40B4-BE49-F238E27FC236}">
                <a16:creationId xmlns:a16="http://schemas.microsoft.com/office/drawing/2014/main" id="{DD900AF4-77F0-D7A7-6389-A8001296497D}"/>
              </a:ext>
            </a:extLst>
          </p:cNvPr>
          <p:cNvPicPr>
            <a:picLocks noChangeAspect="1"/>
          </p:cNvPicPr>
          <p:nvPr/>
        </p:nvPicPr>
        <p:blipFill>
          <a:blip r:embed="rId3"/>
          <a:stretch>
            <a:fillRect/>
          </a:stretch>
        </p:blipFill>
        <p:spPr>
          <a:xfrm>
            <a:off x="1216187" y="5736674"/>
            <a:ext cx="5019675" cy="809625"/>
          </a:xfrm>
          <a:prstGeom prst="rect">
            <a:avLst/>
          </a:prstGeom>
        </p:spPr>
      </p:pic>
      <p:pic>
        <p:nvPicPr>
          <p:cNvPr id="10" name="Immagine 9">
            <a:extLst>
              <a:ext uri="{FF2B5EF4-FFF2-40B4-BE49-F238E27FC236}">
                <a16:creationId xmlns:a16="http://schemas.microsoft.com/office/drawing/2014/main" id="{EB43E683-E963-3755-0429-4AFE76250FF0}"/>
              </a:ext>
            </a:extLst>
          </p:cNvPr>
          <p:cNvPicPr>
            <a:picLocks noChangeAspect="1"/>
          </p:cNvPicPr>
          <p:nvPr/>
        </p:nvPicPr>
        <p:blipFill>
          <a:blip r:embed="rId4"/>
          <a:stretch>
            <a:fillRect/>
          </a:stretch>
        </p:blipFill>
        <p:spPr>
          <a:xfrm>
            <a:off x="1163668" y="3015272"/>
            <a:ext cx="4105275" cy="2009775"/>
          </a:xfrm>
          <a:prstGeom prst="rect">
            <a:avLst/>
          </a:prstGeom>
        </p:spPr>
      </p:pic>
      <p:sp>
        <p:nvSpPr>
          <p:cNvPr id="11" name="Freccia a destra 10">
            <a:extLst>
              <a:ext uri="{FF2B5EF4-FFF2-40B4-BE49-F238E27FC236}">
                <a16:creationId xmlns:a16="http://schemas.microsoft.com/office/drawing/2014/main" id="{545D8206-0734-7C1C-4D93-DE7F2C93FBFE}"/>
              </a:ext>
            </a:extLst>
          </p:cNvPr>
          <p:cNvSpPr/>
          <p:nvPr/>
        </p:nvSpPr>
        <p:spPr>
          <a:xfrm rot="989242">
            <a:off x="5419530" y="2837841"/>
            <a:ext cx="1352939" cy="809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3" name="Immagine 12">
            <a:extLst>
              <a:ext uri="{FF2B5EF4-FFF2-40B4-BE49-F238E27FC236}">
                <a16:creationId xmlns:a16="http://schemas.microsoft.com/office/drawing/2014/main" id="{0E86A8E9-3816-1530-790C-D8E7412C35F7}"/>
              </a:ext>
            </a:extLst>
          </p:cNvPr>
          <p:cNvPicPr>
            <a:picLocks noChangeAspect="1"/>
          </p:cNvPicPr>
          <p:nvPr/>
        </p:nvPicPr>
        <p:blipFill>
          <a:blip r:embed="rId5"/>
          <a:stretch>
            <a:fillRect/>
          </a:stretch>
        </p:blipFill>
        <p:spPr>
          <a:xfrm>
            <a:off x="6719679" y="3649781"/>
            <a:ext cx="4358415" cy="2259919"/>
          </a:xfrm>
          <a:prstGeom prst="rect">
            <a:avLst/>
          </a:prstGeom>
        </p:spPr>
      </p:pic>
    </p:spTree>
    <p:extLst>
      <p:ext uri="{BB962C8B-B14F-4D97-AF65-F5344CB8AC3E}">
        <p14:creationId xmlns:p14="http://schemas.microsoft.com/office/powerpoint/2010/main" val="33433255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AC1AF4A-6EA4-441F-94E8-B9F92B6C9D53}"/>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asellaDiTesto 2">
            <a:extLst>
              <a:ext uri="{FF2B5EF4-FFF2-40B4-BE49-F238E27FC236}">
                <a16:creationId xmlns:a16="http://schemas.microsoft.com/office/drawing/2014/main" id="{65F18E33-A890-3467-F250-E772F8084775}"/>
              </a:ext>
            </a:extLst>
          </p:cNvPr>
          <p:cNvSpPr txBox="1"/>
          <p:nvPr/>
        </p:nvSpPr>
        <p:spPr>
          <a:xfrm>
            <a:off x="1113905" y="1575957"/>
            <a:ext cx="10726642" cy="12618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Install</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Development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Cenni sull’uso e configurazione di Visual Studio Code</a:t>
            </a:r>
          </a:p>
        </p:txBody>
      </p:sp>
      <p:pic>
        <p:nvPicPr>
          <p:cNvPr id="5" name="Immagine 4">
            <a:extLst>
              <a:ext uri="{FF2B5EF4-FFF2-40B4-BE49-F238E27FC236}">
                <a16:creationId xmlns:a16="http://schemas.microsoft.com/office/drawing/2014/main" id="{DD900AF4-77F0-D7A7-6389-A8001296497D}"/>
              </a:ext>
            </a:extLst>
          </p:cNvPr>
          <p:cNvPicPr>
            <a:picLocks noChangeAspect="1"/>
          </p:cNvPicPr>
          <p:nvPr/>
        </p:nvPicPr>
        <p:blipFill>
          <a:blip r:embed="rId3"/>
          <a:stretch>
            <a:fillRect/>
          </a:stretch>
        </p:blipFill>
        <p:spPr>
          <a:xfrm>
            <a:off x="1216187" y="5736674"/>
            <a:ext cx="5019675" cy="809625"/>
          </a:xfrm>
          <a:prstGeom prst="rect">
            <a:avLst/>
          </a:prstGeom>
        </p:spPr>
      </p:pic>
      <p:sp>
        <p:nvSpPr>
          <p:cNvPr id="4" name="CasellaDiTesto 3">
            <a:extLst>
              <a:ext uri="{FF2B5EF4-FFF2-40B4-BE49-F238E27FC236}">
                <a16:creationId xmlns:a16="http://schemas.microsoft.com/office/drawing/2014/main" id="{67D9E513-BE5E-F6D3-83FC-5D53D2926411}"/>
              </a:ext>
            </a:extLst>
          </p:cNvPr>
          <p:cNvSpPr txBox="1"/>
          <p:nvPr/>
        </p:nvSpPr>
        <p:spPr>
          <a:xfrm>
            <a:off x="1131211" y="2837841"/>
            <a:ext cx="9929578" cy="17543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it-IT" dirty="0"/>
              <a:t>Immaginiamo volessimo creare un progetto Console Application .NET </a:t>
            </a:r>
            <a:r>
              <a:rPr lang="it-IT" dirty="0" err="1"/>
              <a:t>CrossPlatform</a:t>
            </a:r>
            <a:r>
              <a:rPr lang="it-IT" dirty="0"/>
              <a:t> con VSCODE:</a:t>
            </a:r>
          </a:p>
          <a:p>
            <a:endParaRPr lang="it-IT" dirty="0"/>
          </a:p>
          <a:p>
            <a:pPr marL="285750" indent="-285750">
              <a:buFontTx/>
              <a:buChar char="-"/>
            </a:pPr>
            <a:r>
              <a:rPr lang="it-IT" dirty="0"/>
              <a:t>Step Creazione di una cartella da terminale (accedere al terminale dal menu)</a:t>
            </a:r>
          </a:p>
          <a:p>
            <a:pPr marL="285750" indent="-285750">
              <a:buFontTx/>
              <a:buChar char="-"/>
            </a:pPr>
            <a:r>
              <a:rPr lang="it-IT" dirty="0"/>
              <a:t>Digitare </a:t>
            </a:r>
            <a:r>
              <a:rPr lang="it-IT" dirty="0" err="1"/>
              <a:t>dotnet</a:t>
            </a:r>
            <a:r>
              <a:rPr lang="it-IT" dirty="0"/>
              <a:t> new console dopo aver avuto accesso alla cartella con il comando cd &lt;nome cartella&gt;</a:t>
            </a:r>
          </a:p>
          <a:p>
            <a:pPr marL="285750" indent="-285750">
              <a:buFontTx/>
              <a:buChar char="-"/>
            </a:pPr>
            <a:r>
              <a:rPr lang="it-IT" dirty="0"/>
              <a:t>Dal menu File selezionare la cartella appena creata </a:t>
            </a:r>
          </a:p>
          <a:p>
            <a:pPr marL="285750" indent="-285750">
              <a:buFontTx/>
              <a:buChar char="-"/>
            </a:pPr>
            <a:r>
              <a:rPr lang="it-IT" dirty="0"/>
              <a:t>Ecco l’output dopo aver eseguito correttamente le operazioni precedenti</a:t>
            </a:r>
          </a:p>
        </p:txBody>
      </p:sp>
      <p:pic>
        <p:nvPicPr>
          <p:cNvPr id="8" name="Immagine 7">
            <a:extLst>
              <a:ext uri="{FF2B5EF4-FFF2-40B4-BE49-F238E27FC236}">
                <a16:creationId xmlns:a16="http://schemas.microsoft.com/office/drawing/2014/main" id="{4365949E-51A7-0375-F0AC-9B198B3F63FD}"/>
              </a:ext>
            </a:extLst>
          </p:cNvPr>
          <p:cNvPicPr>
            <a:picLocks noChangeAspect="1"/>
          </p:cNvPicPr>
          <p:nvPr/>
        </p:nvPicPr>
        <p:blipFill>
          <a:blip r:embed="rId4"/>
          <a:stretch>
            <a:fillRect/>
          </a:stretch>
        </p:blipFill>
        <p:spPr>
          <a:xfrm>
            <a:off x="5411755" y="4612600"/>
            <a:ext cx="6096003" cy="1176951"/>
          </a:xfrm>
          <a:prstGeom prst="rect">
            <a:avLst/>
          </a:prstGeom>
        </p:spPr>
      </p:pic>
    </p:spTree>
    <p:extLst>
      <p:ext uri="{BB962C8B-B14F-4D97-AF65-F5344CB8AC3E}">
        <p14:creationId xmlns:p14="http://schemas.microsoft.com/office/powerpoint/2010/main" val="2806273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AC1AF4A-6EA4-441F-94E8-B9F92B6C9D53}"/>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asellaDiTesto 2">
            <a:extLst>
              <a:ext uri="{FF2B5EF4-FFF2-40B4-BE49-F238E27FC236}">
                <a16:creationId xmlns:a16="http://schemas.microsoft.com/office/drawing/2014/main" id="{65F18E33-A890-3467-F250-E772F8084775}"/>
              </a:ext>
            </a:extLst>
          </p:cNvPr>
          <p:cNvSpPr txBox="1"/>
          <p:nvPr/>
        </p:nvSpPr>
        <p:spPr>
          <a:xfrm>
            <a:off x="1113905" y="1575957"/>
            <a:ext cx="10726642" cy="12618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Install</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Development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Cenni sull’uso e configurazione di Visual Studio Code</a:t>
            </a:r>
          </a:p>
        </p:txBody>
      </p:sp>
      <p:pic>
        <p:nvPicPr>
          <p:cNvPr id="5" name="Immagine 4">
            <a:extLst>
              <a:ext uri="{FF2B5EF4-FFF2-40B4-BE49-F238E27FC236}">
                <a16:creationId xmlns:a16="http://schemas.microsoft.com/office/drawing/2014/main" id="{DD900AF4-77F0-D7A7-6389-A8001296497D}"/>
              </a:ext>
            </a:extLst>
          </p:cNvPr>
          <p:cNvPicPr>
            <a:picLocks noChangeAspect="1"/>
          </p:cNvPicPr>
          <p:nvPr/>
        </p:nvPicPr>
        <p:blipFill>
          <a:blip r:embed="rId3"/>
          <a:stretch>
            <a:fillRect/>
          </a:stretch>
        </p:blipFill>
        <p:spPr>
          <a:xfrm>
            <a:off x="1216187" y="5736674"/>
            <a:ext cx="5019675" cy="809625"/>
          </a:xfrm>
          <a:prstGeom prst="rect">
            <a:avLst/>
          </a:prstGeom>
        </p:spPr>
      </p:pic>
      <p:pic>
        <p:nvPicPr>
          <p:cNvPr id="7" name="Immagine 6">
            <a:extLst>
              <a:ext uri="{FF2B5EF4-FFF2-40B4-BE49-F238E27FC236}">
                <a16:creationId xmlns:a16="http://schemas.microsoft.com/office/drawing/2014/main" id="{07834D24-84D2-D357-AB47-A67D88CC2AFC}"/>
              </a:ext>
            </a:extLst>
          </p:cNvPr>
          <p:cNvPicPr>
            <a:picLocks noChangeAspect="1"/>
          </p:cNvPicPr>
          <p:nvPr/>
        </p:nvPicPr>
        <p:blipFill>
          <a:blip r:embed="rId4"/>
          <a:stretch>
            <a:fillRect/>
          </a:stretch>
        </p:blipFill>
        <p:spPr>
          <a:xfrm>
            <a:off x="1481662" y="3115701"/>
            <a:ext cx="9657883" cy="1808917"/>
          </a:xfrm>
          <a:prstGeom prst="rect">
            <a:avLst/>
          </a:prstGeom>
        </p:spPr>
      </p:pic>
    </p:spTree>
    <p:extLst>
      <p:ext uri="{BB962C8B-B14F-4D97-AF65-F5344CB8AC3E}">
        <p14:creationId xmlns:p14="http://schemas.microsoft.com/office/powerpoint/2010/main" val="729429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AC1AF4A-6EA4-441F-94E8-B9F92B6C9D53}"/>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asellaDiTesto 2">
            <a:extLst>
              <a:ext uri="{FF2B5EF4-FFF2-40B4-BE49-F238E27FC236}">
                <a16:creationId xmlns:a16="http://schemas.microsoft.com/office/drawing/2014/main" id="{65F18E33-A890-3467-F250-E772F8084775}"/>
              </a:ext>
            </a:extLst>
          </p:cNvPr>
          <p:cNvSpPr txBox="1"/>
          <p:nvPr/>
        </p:nvSpPr>
        <p:spPr>
          <a:xfrm>
            <a:off x="1113905" y="1575957"/>
            <a:ext cx="10726642" cy="12618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Install</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Development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Cenni sull’uso e configurazione di Visual Studio Code</a:t>
            </a:r>
          </a:p>
        </p:txBody>
      </p:sp>
      <p:pic>
        <p:nvPicPr>
          <p:cNvPr id="5" name="Immagine 4">
            <a:extLst>
              <a:ext uri="{FF2B5EF4-FFF2-40B4-BE49-F238E27FC236}">
                <a16:creationId xmlns:a16="http://schemas.microsoft.com/office/drawing/2014/main" id="{DD900AF4-77F0-D7A7-6389-A8001296497D}"/>
              </a:ext>
            </a:extLst>
          </p:cNvPr>
          <p:cNvPicPr>
            <a:picLocks noChangeAspect="1"/>
          </p:cNvPicPr>
          <p:nvPr/>
        </p:nvPicPr>
        <p:blipFill>
          <a:blip r:embed="rId3"/>
          <a:stretch>
            <a:fillRect/>
          </a:stretch>
        </p:blipFill>
        <p:spPr>
          <a:xfrm>
            <a:off x="1216187" y="5736674"/>
            <a:ext cx="5019675" cy="809625"/>
          </a:xfrm>
          <a:prstGeom prst="rect">
            <a:avLst/>
          </a:prstGeom>
        </p:spPr>
      </p:pic>
      <p:pic>
        <p:nvPicPr>
          <p:cNvPr id="7" name="Immagine 6">
            <a:extLst>
              <a:ext uri="{FF2B5EF4-FFF2-40B4-BE49-F238E27FC236}">
                <a16:creationId xmlns:a16="http://schemas.microsoft.com/office/drawing/2014/main" id="{A9D0DBEB-4EDA-B640-72B9-1DC126C8C5C7}"/>
              </a:ext>
            </a:extLst>
          </p:cNvPr>
          <p:cNvPicPr>
            <a:picLocks noChangeAspect="1"/>
          </p:cNvPicPr>
          <p:nvPr/>
        </p:nvPicPr>
        <p:blipFill>
          <a:blip r:embed="rId4"/>
          <a:stretch>
            <a:fillRect/>
          </a:stretch>
        </p:blipFill>
        <p:spPr>
          <a:xfrm>
            <a:off x="1323143" y="2841614"/>
            <a:ext cx="10308165" cy="2041108"/>
          </a:xfrm>
          <a:prstGeom prst="rect">
            <a:avLst/>
          </a:prstGeom>
        </p:spPr>
      </p:pic>
    </p:spTree>
    <p:extLst>
      <p:ext uri="{BB962C8B-B14F-4D97-AF65-F5344CB8AC3E}">
        <p14:creationId xmlns:p14="http://schemas.microsoft.com/office/powerpoint/2010/main" val="14005622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AC1AF4A-6EA4-441F-94E8-B9F92B6C9D53}"/>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asellaDiTesto 2">
            <a:extLst>
              <a:ext uri="{FF2B5EF4-FFF2-40B4-BE49-F238E27FC236}">
                <a16:creationId xmlns:a16="http://schemas.microsoft.com/office/drawing/2014/main" id="{65F18E33-A890-3467-F250-E772F8084775}"/>
              </a:ext>
            </a:extLst>
          </p:cNvPr>
          <p:cNvSpPr txBox="1"/>
          <p:nvPr/>
        </p:nvSpPr>
        <p:spPr>
          <a:xfrm>
            <a:off x="1113905" y="1575957"/>
            <a:ext cx="10726642" cy="12618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Install</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Development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Cenni sull’uso e configurazione di Visual Studio Code</a:t>
            </a:r>
          </a:p>
        </p:txBody>
      </p:sp>
      <p:pic>
        <p:nvPicPr>
          <p:cNvPr id="5" name="Immagine 4">
            <a:extLst>
              <a:ext uri="{FF2B5EF4-FFF2-40B4-BE49-F238E27FC236}">
                <a16:creationId xmlns:a16="http://schemas.microsoft.com/office/drawing/2014/main" id="{DD900AF4-77F0-D7A7-6389-A8001296497D}"/>
              </a:ext>
            </a:extLst>
          </p:cNvPr>
          <p:cNvPicPr>
            <a:picLocks noChangeAspect="1"/>
          </p:cNvPicPr>
          <p:nvPr/>
        </p:nvPicPr>
        <p:blipFill>
          <a:blip r:embed="rId3"/>
          <a:stretch>
            <a:fillRect/>
          </a:stretch>
        </p:blipFill>
        <p:spPr>
          <a:xfrm>
            <a:off x="1216187" y="5736674"/>
            <a:ext cx="5019675" cy="809625"/>
          </a:xfrm>
          <a:prstGeom prst="rect">
            <a:avLst/>
          </a:prstGeom>
        </p:spPr>
      </p:pic>
      <p:pic>
        <p:nvPicPr>
          <p:cNvPr id="7" name="Immagine 6">
            <a:extLst>
              <a:ext uri="{FF2B5EF4-FFF2-40B4-BE49-F238E27FC236}">
                <a16:creationId xmlns:a16="http://schemas.microsoft.com/office/drawing/2014/main" id="{522F2C3D-0BEB-276A-90A2-13C7A862FB2A}"/>
              </a:ext>
            </a:extLst>
          </p:cNvPr>
          <p:cNvPicPr>
            <a:picLocks noChangeAspect="1"/>
          </p:cNvPicPr>
          <p:nvPr/>
        </p:nvPicPr>
        <p:blipFill>
          <a:blip r:embed="rId4"/>
          <a:stretch>
            <a:fillRect/>
          </a:stretch>
        </p:blipFill>
        <p:spPr>
          <a:xfrm>
            <a:off x="973591" y="2876710"/>
            <a:ext cx="5821547" cy="2743783"/>
          </a:xfrm>
          <a:prstGeom prst="rect">
            <a:avLst/>
          </a:prstGeom>
        </p:spPr>
      </p:pic>
      <p:sp>
        <p:nvSpPr>
          <p:cNvPr id="8" name="CasellaDiTesto 7">
            <a:extLst>
              <a:ext uri="{FF2B5EF4-FFF2-40B4-BE49-F238E27FC236}">
                <a16:creationId xmlns:a16="http://schemas.microsoft.com/office/drawing/2014/main" id="{7DAD89CC-8B05-8203-6EF8-E98CF5787ABB}"/>
              </a:ext>
            </a:extLst>
          </p:cNvPr>
          <p:cNvSpPr txBox="1"/>
          <p:nvPr/>
        </p:nvSpPr>
        <p:spPr>
          <a:xfrm>
            <a:off x="6976268" y="2928912"/>
            <a:ext cx="5054332" cy="2585323"/>
          </a:xfrm>
          <a:prstGeom prst="rect">
            <a:avLst/>
          </a:prstGeom>
          <a:noFill/>
        </p:spPr>
        <p:txBody>
          <a:bodyPr wrap="none" rtlCol="0">
            <a:spAutoFit/>
          </a:bodyPr>
          <a:lstStyle/>
          <a:p>
            <a:r>
              <a:rPr lang="it-IT" dirty="0"/>
              <a:t>Sebbene da </a:t>
            </a:r>
            <a:r>
              <a:rPr lang="it-IT" dirty="0" err="1"/>
              <a:t>PowerShell</a:t>
            </a:r>
            <a:r>
              <a:rPr lang="it-IT" dirty="0"/>
              <a:t> Terminal si crea</a:t>
            </a:r>
          </a:p>
          <a:p>
            <a:r>
              <a:rPr lang="it-IT" dirty="0"/>
              <a:t>Un progetto console Cross Platform per</a:t>
            </a:r>
          </a:p>
          <a:p>
            <a:r>
              <a:rPr lang="it-IT" dirty="0"/>
              <a:t>eseguirlo all’interno di visual studio code</a:t>
            </a:r>
          </a:p>
          <a:p>
            <a:r>
              <a:rPr lang="it-IT" dirty="0"/>
              <a:t>sia in modalità Debug che non si deve installare</a:t>
            </a:r>
          </a:p>
          <a:p>
            <a:r>
              <a:rPr lang="it-IT" dirty="0"/>
              <a:t>dal marketplace l’estensione C#</a:t>
            </a:r>
          </a:p>
          <a:p>
            <a:endParaRPr lang="it-IT" dirty="0"/>
          </a:p>
          <a:p>
            <a:r>
              <a:rPr lang="it-IT" dirty="0"/>
              <a:t>Dopo l’installazione ed eseguendo l’operazione dal</a:t>
            </a:r>
          </a:p>
          <a:p>
            <a:r>
              <a:rPr lang="it-IT" dirty="0"/>
              <a:t>Menu Debug si ottiene l’output stesso nel terminale</a:t>
            </a:r>
          </a:p>
          <a:p>
            <a:r>
              <a:rPr lang="it-IT" dirty="0"/>
              <a:t>dopo la fase di compilazione del progetto</a:t>
            </a:r>
          </a:p>
        </p:txBody>
      </p:sp>
    </p:spTree>
    <p:extLst>
      <p:ext uri="{BB962C8B-B14F-4D97-AF65-F5344CB8AC3E}">
        <p14:creationId xmlns:p14="http://schemas.microsoft.com/office/powerpoint/2010/main" val="14927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1113905" y="1557754"/>
            <a:ext cx="1072664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Object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Oriented</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Programming Fundamentals</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6E414FA-32A8-000E-3CA3-1336671455F0}"/>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3BC26465-4BED-7130-E5C7-3DF299BDD7DC}"/>
              </a:ext>
            </a:extLst>
          </p:cNvPr>
          <p:cNvPicPr>
            <a:picLocks noChangeAspect="1"/>
          </p:cNvPicPr>
          <p:nvPr/>
        </p:nvPicPr>
        <p:blipFill>
          <a:blip r:embed="rId3"/>
          <a:stretch>
            <a:fillRect/>
          </a:stretch>
        </p:blipFill>
        <p:spPr>
          <a:xfrm>
            <a:off x="1216187" y="5736674"/>
            <a:ext cx="5019675" cy="809625"/>
          </a:xfrm>
          <a:prstGeom prst="rect">
            <a:avLst/>
          </a:prstGeom>
        </p:spPr>
      </p:pic>
      <p:sp>
        <p:nvSpPr>
          <p:cNvPr id="3" name="CasellaDiTesto 2">
            <a:extLst>
              <a:ext uri="{FF2B5EF4-FFF2-40B4-BE49-F238E27FC236}">
                <a16:creationId xmlns:a16="http://schemas.microsoft.com/office/drawing/2014/main" id="{821F2902-505F-6316-948E-C912983BE9AD}"/>
              </a:ext>
            </a:extLst>
          </p:cNvPr>
          <p:cNvSpPr txBox="1"/>
          <p:nvPr/>
        </p:nvSpPr>
        <p:spPr>
          <a:xfrm>
            <a:off x="252541" y="2234861"/>
            <a:ext cx="11686917" cy="646331"/>
          </a:xfrm>
          <a:prstGeom prst="rect">
            <a:avLst/>
          </a:prstGeom>
          <a:noFill/>
        </p:spPr>
        <p:txBody>
          <a:bodyPr wrap="none" rtlCol="0">
            <a:spAutoFit/>
          </a:bodyPr>
          <a:lstStyle/>
          <a:p>
            <a:r>
              <a:rPr lang="it-IT" dirty="0"/>
              <a:t>Esula da questo modulo la conoscenza dei diagrammi UML (</a:t>
            </a:r>
            <a:r>
              <a:rPr lang="it-IT" b="1" i="0" dirty="0" err="1">
                <a:solidFill>
                  <a:srgbClr val="202124"/>
                </a:solidFill>
                <a:effectLst/>
                <a:latin typeface="arial" panose="020B0604020202020204" pitchFamily="34" charset="0"/>
              </a:rPr>
              <a:t>Unified</a:t>
            </a:r>
            <a:r>
              <a:rPr lang="it-IT" b="1" i="0" dirty="0">
                <a:solidFill>
                  <a:srgbClr val="202124"/>
                </a:solidFill>
                <a:effectLst/>
                <a:latin typeface="arial" panose="020B0604020202020204" pitchFamily="34" charset="0"/>
              </a:rPr>
              <a:t> </a:t>
            </a:r>
            <a:r>
              <a:rPr lang="it-IT" b="1" i="0" dirty="0" err="1">
                <a:solidFill>
                  <a:srgbClr val="202124"/>
                </a:solidFill>
                <a:effectLst/>
                <a:latin typeface="arial" panose="020B0604020202020204" pitchFamily="34" charset="0"/>
              </a:rPr>
              <a:t>Modeling</a:t>
            </a:r>
            <a:r>
              <a:rPr lang="it-IT" b="1" i="0" dirty="0">
                <a:solidFill>
                  <a:srgbClr val="202124"/>
                </a:solidFill>
                <a:effectLst/>
                <a:latin typeface="arial" panose="020B0604020202020204" pitchFamily="34" charset="0"/>
              </a:rPr>
              <a:t> Language</a:t>
            </a:r>
            <a:r>
              <a:rPr lang="it-IT" dirty="0">
                <a:solidFill>
                  <a:srgbClr val="202124"/>
                </a:solidFill>
                <a:latin typeface="arial" panose="020B0604020202020204" pitchFamily="34" charset="0"/>
              </a:rPr>
              <a:t>) però ci basiamo su di esso</a:t>
            </a:r>
          </a:p>
          <a:p>
            <a:r>
              <a:rPr lang="it-IT" dirty="0">
                <a:solidFill>
                  <a:srgbClr val="202124"/>
                </a:solidFill>
                <a:latin typeface="arial" panose="020B0604020202020204" pitchFamily="34" charset="0"/>
              </a:rPr>
              <a:t>per rappresentare come si presenta una classe e i suoi relativi membri:</a:t>
            </a:r>
            <a:endParaRPr lang="it-IT" dirty="0"/>
          </a:p>
        </p:txBody>
      </p:sp>
      <p:pic>
        <p:nvPicPr>
          <p:cNvPr id="8" name="Immagine 7">
            <a:extLst>
              <a:ext uri="{FF2B5EF4-FFF2-40B4-BE49-F238E27FC236}">
                <a16:creationId xmlns:a16="http://schemas.microsoft.com/office/drawing/2014/main" id="{DAD2BFA0-3174-AF27-B277-48DA2B87E9F0}"/>
              </a:ext>
            </a:extLst>
          </p:cNvPr>
          <p:cNvPicPr>
            <a:picLocks noChangeAspect="1"/>
          </p:cNvPicPr>
          <p:nvPr/>
        </p:nvPicPr>
        <p:blipFill>
          <a:blip r:embed="rId4"/>
          <a:stretch>
            <a:fillRect/>
          </a:stretch>
        </p:blipFill>
        <p:spPr>
          <a:xfrm>
            <a:off x="0" y="2881192"/>
            <a:ext cx="5753100" cy="1771650"/>
          </a:xfrm>
          <a:prstGeom prst="rect">
            <a:avLst/>
          </a:prstGeom>
        </p:spPr>
      </p:pic>
      <p:sp>
        <p:nvSpPr>
          <p:cNvPr id="9" name="CasellaDiTesto 8">
            <a:extLst>
              <a:ext uri="{FF2B5EF4-FFF2-40B4-BE49-F238E27FC236}">
                <a16:creationId xmlns:a16="http://schemas.microsoft.com/office/drawing/2014/main" id="{F9AF9773-F1EB-8E53-5DE6-B0CDE4DF02C1}"/>
              </a:ext>
            </a:extLst>
          </p:cNvPr>
          <p:cNvSpPr txBox="1"/>
          <p:nvPr/>
        </p:nvSpPr>
        <p:spPr>
          <a:xfrm>
            <a:off x="5461421" y="2881192"/>
            <a:ext cx="5975803" cy="2585323"/>
          </a:xfrm>
          <a:prstGeom prst="rect">
            <a:avLst/>
          </a:prstGeom>
          <a:noFill/>
        </p:spPr>
        <p:txBody>
          <a:bodyPr wrap="none" rtlCol="0">
            <a:spAutoFit/>
          </a:bodyPr>
          <a:lstStyle/>
          <a:p>
            <a:r>
              <a:rPr lang="it-IT" dirty="0"/>
              <a:t>Da questa rappresentazione grafica deriviamo le seguenti</a:t>
            </a:r>
          </a:p>
          <a:p>
            <a:r>
              <a:rPr lang="it-IT" dirty="0"/>
              <a:t>parti caratteristiche:</a:t>
            </a:r>
          </a:p>
          <a:p>
            <a:endParaRPr lang="it-IT" dirty="0"/>
          </a:p>
          <a:p>
            <a:pPr marL="285750" indent="-285750">
              <a:buFont typeface="Wingdings" panose="05000000000000000000" pitchFamily="2" charset="2"/>
              <a:buChar char="v"/>
            </a:pPr>
            <a:r>
              <a:rPr lang="it-IT" dirty="0"/>
              <a:t>Name (Nome della classe) -&gt; School</a:t>
            </a:r>
          </a:p>
          <a:p>
            <a:pPr marL="285750" indent="-285750">
              <a:buFont typeface="Wingdings" panose="05000000000000000000" pitchFamily="2" charset="2"/>
              <a:buChar char="v"/>
            </a:pPr>
            <a:r>
              <a:rPr lang="it-IT" dirty="0"/>
              <a:t>+ (simbolo che indentifica attributi e </a:t>
            </a:r>
            <a:r>
              <a:rPr lang="it-IT" dirty="0" err="1"/>
              <a:t>operations</a:t>
            </a:r>
            <a:r>
              <a:rPr lang="it-IT" dirty="0"/>
              <a:t> di tipo</a:t>
            </a:r>
          </a:p>
          <a:p>
            <a:r>
              <a:rPr lang="it-IT" dirty="0"/>
              <a:t>      pubblico)</a:t>
            </a:r>
          </a:p>
          <a:p>
            <a:pPr marL="285750" indent="-285750">
              <a:buFont typeface="Wingdings" panose="05000000000000000000" pitchFamily="2" charset="2"/>
              <a:buChar char="v"/>
            </a:pPr>
            <a:r>
              <a:rPr lang="it-IT" dirty="0"/>
              <a:t>Ogni attributo o proprietà è definita da un tipo e un nome</a:t>
            </a:r>
          </a:p>
          <a:p>
            <a:pPr marL="285750" indent="-285750">
              <a:buFont typeface="Wingdings" panose="05000000000000000000" pitchFamily="2" charset="2"/>
              <a:buChar char="v"/>
            </a:pPr>
            <a:r>
              <a:rPr lang="it-IT" dirty="0"/>
              <a:t>Tutte le </a:t>
            </a:r>
            <a:r>
              <a:rPr lang="it-IT" dirty="0" err="1"/>
              <a:t>operations</a:t>
            </a:r>
            <a:r>
              <a:rPr lang="it-IT" dirty="0"/>
              <a:t> sono i metodi o gradi di specializzazioni</a:t>
            </a:r>
          </a:p>
          <a:p>
            <a:r>
              <a:rPr lang="it-IT" dirty="0"/>
              <a:t>      annoverati nella rappresentazione di quella entità</a:t>
            </a:r>
          </a:p>
        </p:txBody>
      </p:sp>
    </p:spTree>
    <p:extLst>
      <p:ext uri="{BB962C8B-B14F-4D97-AF65-F5344CB8AC3E}">
        <p14:creationId xmlns:p14="http://schemas.microsoft.com/office/powerpoint/2010/main" val="32884307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7AC1AF4A-6EA4-441F-94E8-B9F92B6C9D53}"/>
              </a:ext>
            </a:extLst>
          </p:cNvPr>
          <p:cNvSpPr txBox="1"/>
          <p:nvPr/>
        </p:nvSpPr>
        <p:spPr>
          <a:xfrm>
            <a:off x="834079" y="716513"/>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asellaDiTesto 2">
            <a:extLst>
              <a:ext uri="{FF2B5EF4-FFF2-40B4-BE49-F238E27FC236}">
                <a16:creationId xmlns:a16="http://schemas.microsoft.com/office/drawing/2014/main" id="{65F18E33-A890-3467-F250-E772F8084775}"/>
              </a:ext>
            </a:extLst>
          </p:cNvPr>
          <p:cNvSpPr txBox="1"/>
          <p:nvPr/>
        </p:nvSpPr>
        <p:spPr>
          <a:xfrm>
            <a:off x="1113905" y="1967843"/>
            <a:ext cx="10726642" cy="24314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Module 0 –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Install</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Development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PowerShell</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-&gt; </a:t>
            </a: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PowerShell</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integrato in Visual Studio</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PowerShell</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-&gt; integrato in Visual Studio Code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3800" b="1" dirty="0" err="1">
                <a:solidFill>
                  <a:prstClr val="black">
                    <a:lumMod val="65000"/>
                    <a:lumOff val="35000"/>
                  </a:prstClr>
                </a:solidFill>
                <a:latin typeface="Roboto Condensed Light" panose="02000000000000000000" pitchFamily="2" charset="0"/>
                <a:ea typeface="Roboto Condensed Light" panose="02000000000000000000" pitchFamily="2" charset="0"/>
              </a:rPr>
              <a:t>PowerShell</a:t>
            </a:r>
            <a:r>
              <a:rPr lang="it-IT" sz="3800" b="1" dirty="0">
                <a:solidFill>
                  <a:prstClr val="black">
                    <a:lumMod val="65000"/>
                    <a:lumOff val="35000"/>
                  </a:prstClr>
                </a:solidFill>
                <a:latin typeface="Roboto Condensed Light" panose="02000000000000000000" pitchFamily="2" charset="0"/>
                <a:ea typeface="Roboto Condensed Light" panose="02000000000000000000" pitchFamily="2" charset="0"/>
              </a:rPr>
              <a:t> -&gt; integrato nel Sistema operativo</a:t>
            </a:r>
          </a:p>
        </p:txBody>
      </p:sp>
      <p:pic>
        <p:nvPicPr>
          <p:cNvPr id="5" name="Immagine 4">
            <a:extLst>
              <a:ext uri="{FF2B5EF4-FFF2-40B4-BE49-F238E27FC236}">
                <a16:creationId xmlns:a16="http://schemas.microsoft.com/office/drawing/2014/main" id="{DD900AF4-77F0-D7A7-6389-A8001296497D}"/>
              </a:ext>
            </a:extLst>
          </p:cNvPr>
          <p:cNvPicPr>
            <a:picLocks noChangeAspect="1"/>
          </p:cNvPicPr>
          <p:nvPr/>
        </p:nvPicPr>
        <p:blipFill>
          <a:blip r:embed="rId3"/>
          <a:stretch>
            <a:fillRect/>
          </a:stretch>
        </p:blipFill>
        <p:spPr>
          <a:xfrm>
            <a:off x="1216187" y="5736674"/>
            <a:ext cx="5019675" cy="809625"/>
          </a:xfrm>
          <a:prstGeom prst="rect">
            <a:avLst/>
          </a:prstGeom>
        </p:spPr>
      </p:pic>
    </p:spTree>
    <p:extLst>
      <p:ext uri="{BB962C8B-B14F-4D97-AF65-F5344CB8AC3E}">
        <p14:creationId xmlns:p14="http://schemas.microsoft.com/office/powerpoint/2010/main" val="17799651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4B6BC65C-88B0-3DBD-10EE-3EC7DCAEBEF8}"/>
              </a:ext>
            </a:extLst>
          </p:cNvPr>
          <p:cNvSpPr>
            <a:spLocks noGrp="1"/>
          </p:cNvSpPr>
          <p:nvPr>
            <p:ph type="sldNum" sz="quarter" idx="10"/>
          </p:nvPr>
        </p:nvSpPr>
        <p:spPr/>
        <p:txBody>
          <a:bodyPr/>
          <a:lstStyle/>
          <a:p>
            <a:fld id="{B8F748B3-784D-EA49-993B-E47894751A15}" type="slidenum">
              <a:rPr lang="it-IT" smtClean="0"/>
              <a:t>91</a:t>
            </a:fld>
            <a:endParaRPr lang="it-IT"/>
          </a:p>
        </p:txBody>
      </p:sp>
      <p:sp>
        <p:nvSpPr>
          <p:cNvPr id="3" name="CasellaDiTesto 2">
            <a:extLst>
              <a:ext uri="{FF2B5EF4-FFF2-40B4-BE49-F238E27FC236}">
                <a16:creationId xmlns:a16="http://schemas.microsoft.com/office/drawing/2014/main" id="{6B2D1C3B-9852-3D3A-522D-A69A354F5170}"/>
              </a:ext>
            </a:extLst>
          </p:cNvPr>
          <p:cNvSpPr txBox="1"/>
          <p:nvPr/>
        </p:nvSpPr>
        <p:spPr>
          <a:xfrm>
            <a:off x="1138335" y="2890105"/>
            <a:ext cx="6130212" cy="923330"/>
          </a:xfrm>
          <a:prstGeom prst="rect">
            <a:avLst/>
          </a:prstGeom>
          <a:noFill/>
        </p:spPr>
        <p:txBody>
          <a:bodyPr wrap="square" rtlCol="0">
            <a:spAutoFit/>
          </a:bodyPr>
          <a:lstStyle>
            <a:defPPr>
              <a:defRPr lang="it-IT"/>
            </a:defPPr>
            <a:lvl1pPr>
              <a:defRPr sz="3200" b="1">
                <a:solidFill>
                  <a:schemeClr val="bg1"/>
                </a:solidFill>
              </a:defRPr>
            </a:lvl1pPr>
          </a:lstStyle>
          <a:p>
            <a:r>
              <a:rPr lang="en-US" sz="5400" dirty="0"/>
              <a:t>First Steps With C#</a:t>
            </a:r>
            <a:endParaRPr lang="it-IT" sz="5400" dirty="0"/>
          </a:p>
        </p:txBody>
      </p:sp>
      <p:sp>
        <p:nvSpPr>
          <p:cNvPr id="4" name="CasellaDiTesto 3">
            <a:extLst>
              <a:ext uri="{FF2B5EF4-FFF2-40B4-BE49-F238E27FC236}">
                <a16:creationId xmlns:a16="http://schemas.microsoft.com/office/drawing/2014/main" id="{1B2886D8-4CB7-3B07-B47B-869E9A2F9481}"/>
              </a:ext>
            </a:extLst>
          </p:cNvPr>
          <p:cNvSpPr txBox="1"/>
          <p:nvPr/>
        </p:nvSpPr>
        <p:spPr>
          <a:xfrm>
            <a:off x="9666514" y="2368470"/>
            <a:ext cx="2211355" cy="523220"/>
          </a:xfrm>
          <a:prstGeom prst="rect">
            <a:avLst/>
          </a:prstGeom>
          <a:noFill/>
        </p:spPr>
        <p:txBody>
          <a:bodyPr wrap="square" rtlCol="0">
            <a:spAutoFit/>
          </a:bodyPr>
          <a:lstStyle/>
          <a:p>
            <a:r>
              <a:rPr lang="it-IT" sz="2800" dirty="0"/>
              <a:t>C# First Steps</a:t>
            </a:r>
          </a:p>
        </p:txBody>
      </p:sp>
    </p:spTree>
    <p:extLst>
      <p:ext uri="{BB962C8B-B14F-4D97-AF65-F5344CB8AC3E}">
        <p14:creationId xmlns:p14="http://schemas.microsoft.com/office/powerpoint/2010/main" val="1021775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3640974" y="1502229"/>
            <a:ext cx="8551026"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3800" b="1"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rPr>
              <a:t>First Steps with C#</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15E12C13-CD7A-1967-8A58-34053FCC9E97}"/>
              </a:ext>
            </a:extLst>
          </p:cNvPr>
          <p:cNvSpPr txBox="1"/>
          <p:nvPr/>
        </p:nvSpPr>
        <p:spPr>
          <a:xfrm>
            <a:off x="834079" y="714569"/>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magine 2">
            <a:extLst>
              <a:ext uri="{FF2B5EF4-FFF2-40B4-BE49-F238E27FC236}">
                <a16:creationId xmlns:a16="http://schemas.microsoft.com/office/drawing/2014/main" id="{F7EC2ECA-31C3-757D-72C8-4B99DDBAA83A}"/>
              </a:ext>
            </a:extLst>
          </p:cNvPr>
          <p:cNvPicPr>
            <a:picLocks noChangeAspect="1"/>
          </p:cNvPicPr>
          <p:nvPr/>
        </p:nvPicPr>
        <p:blipFill>
          <a:blip r:embed="rId3"/>
          <a:stretch>
            <a:fillRect/>
          </a:stretch>
        </p:blipFill>
        <p:spPr>
          <a:xfrm>
            <a:off x="1216187" y="5736674"/>
            <a:ext cx="5019675" cy="809625"/>
          </a:xfrm>
          <a:prstGeom prst="rect">
            <a:avLst/>
          </a:prstGeom>
        </p:spPr>
      </p:pic>
      <p:sp>
        <p:nvSpPr>
          <p:cNvPr id="7" name="CasellaDiTesto 6">
            <a:extLst>
              <a:ext uri="{FF2B5EF4-FFF2-40B4-BE49-F238E27FC236}">
                <a16:creationId xmlns:a16="http://schemas.microsoft.com/office/drawing/2014/main" id="{E1524F1B-A4A2-A46E-F10D-04BE1B8AB131}"/>
              </a:ext>
            </a:extLst>
          </p:cNvPr>
          <p:cNvSpPr txBox="1"/>
          <p:nvPr/>
        </p:nvSpPr>
        <p:spPr>
          <a:xfrm>
            <a:off x="3254052" y="2278870"/>
            <a:ext cx="6097554" cy="1754326"/>
          </a:xfrm>
          <a:prstGeom prst="rect">
            <a:avLst/>
          </a:prstGeom>
          <a:noFill/>
        </p:spPr>
        <p:txBody>
          <a:bodyPr wrap="square">
            <a:spAutoFit/>
          </a:bodyPr>
          <a:lstStyle/>
          <a:p>
            <a:pPr marL="285750" indent="-285750" algn="l">
              <a:buFont typeface="Wingdings" panose="05000000000000000000" pitchFamily="2" charset="2"/>
              <a:buChar char="v"/>
            </a:pPr>
            <a:r>
              <a:rPr lang="en-US" b="0" i="0" dirty="0">
                <a:solidFill>
                  <a:srgbClr val="171717"/>
                </a:solidFill>
                <a:effectLst/>
                <a:latin typeface="Segoe UI" panose="020B0502040204020203" pitchFamily="34" charset="0"/>
              </a:rPr>
              <a:t>Write your first lines of C# code.</a:t>
            </a:r>
          </a:p>
          <a:p>
            <a:pPr marL="285750" indent="-285750" algn="l">
              <a:buFont typeface="Wingdings" panose="05000000000000000000" pitchFamily="2" charset="2"/>
              <a:buChar char="v"/>
            </a:pPr>
            <a:r>
              <a:rPr lang="en-US" b="0" i="0" dirty="0">
                <a:solidFill>
                  <a:srgbClr val="171717"/>
                </a:solidFill>
                <a:effectLst/>
                <a:latin typeface="Segoe UI" panose="020B0502040204020203" pitchFamily="34" charset="0"/>
              </a:rPr>
              <a:t>Use two different techniques to print a message to a text console.</a:t>
            </a:r>
          </a:p>
          <a:p>
            <a:pPr marL="285750" indent="-285750" algn="l">
              <a:buFont typeface="Wingdings" panose="05000000000000000000" pitchFamily="2" charset="2"/>
              <a:buChar char="v"/>
            </a:pPr>
            <a:r>
              <a:rPr lang="en-US" b="0" i="0" dirty="0">
                <a:solidFill>
                  <a:srgbClr val="171717"/>
                </a:solidFill>
                <a:effectLst/>
                <a:latin typeface="Segoe UI" panose="020B0502040204020203" pitchFamily="34" charset="0"/>
              </a:rPr>
              <a:t>Diagnose errors when you type code incorrectly.</a:t>
            </a:r>
          </a:p>
          <a:p>
            <a:pPr marL="285750" indent="-285750" algn="l">
              <a:buFont typeface="Wingdings" panose="05000000000000000000" pitchFamily="2" charset="2"/>
              <a:buChar char="v"/>
            </a:pPr>
            <a:r>
              <a:rPr lang="en-US" b="0" i="0" dirty="0">
                <a:solidFill>
                  <a:srgbClr val="171717"/>
                </a:solidFill>
                <a:effectLst/>
                <a:latin typeface="Segoe UI" panose="020B0502040204020203" pitchFamily="34" charset="0"/>
              </a:rPr>
              <a:t>Identify different C# syntax elements like operators, classes, and methods.</a:t>
            </a:r>
          </a:p>
        </p:txBody>
      </p:sp>
    </p:spTree>
    <p:extLst>
      <p:ext uri="{BB962C8B-B14F-4D97-AF65-F5344CB8AC3E}">
        <p14:creationId xmlns:p14="http://schemas.microsoft.com/office/powerpoint/2010/main" val="12294711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5390957" y="376015"/>
            <a:ext cx="8551026"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3800" b="1"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rPr>
              <a:t>First Steps with C#</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15E12C13-CD7A-1967-8A58-34053FCC9E97}"/>
              </a:ext>
            </a:extLst>
          </p:cNvPr>
          <p:cNvSpPr txBox="1"/>
          <p:nvPr/>
        </p:nvSpPr>
        <p:spPr>
          <a:xfrm>
            <a:off x="834079" y="714569"/>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magine 2">
            <a:extLst>
              <a:ext uri="{FF2B5EF4-FFF2-40B4-BE49-F238E27FC236}">
                <a16:creationId xmlns:a16="http://schemas.microsoft.com/office/drawing/2014/main" id="{F7EC2ECA-31C3-757D-72C8-4B99DDBAA83A}"/>
              </a:ext>
            </a:extLst>
          </p:cNvPr>
          <p:cNvPicPr>
            <a:picLocks noChangeAspect="1"/>
          </p:cNvPicPr>
          <p:nvPr/>
        </p:nvPicPr>
        <p:blipFill>
          <a:blip r:embed="rId3"/>
          <a:stretch>
            <a:fillRect/>
          </a:stretch>
        </p:blipFill>
        <p:spPr>
          <a:xfrm>
            <a:off x="1216187" y="5736674"/>
            <a:ext cx="5019675" cy="809625"/>
          </a:xfrm>
          <a:prstGeom prst="rect">
            <a:avLst/>
          </a:prstGeom>
        </p:spPr>
      </p:pic>
      <p:pic>
        <p:nvPicPr>
          <p:cNvPr id="7" name="Immagine 6">
            <a:extLst>
              <a:ext uri="{FF2B5EF4-FFF2-40B4-BE49-F238E27FC236}">
                <a16:creationId xmlns:a16="http://schemas.microsoft.com/office/drawing/2014/main" id="{37BA1AAD-507B-2601-E78D-E83BE7153FC0}"/>
              </a:ext>
            </a:extLst>
          </p:cNvPr>
          <p:cNvPicPr>
            <a:picLocks noChangeAspect="1"/>
          </p:cNvPicPr>
          <p:nvPr/>
        </p:nvPicPr>
        <p:blipFill>
          <a:blip r:embed="rId4"/>
          <a:stretch>
            <a:fillRect/>
          </a:stretch>
        </p:blipFill>
        <p:spPr>
          <a:xfrm>
            <a:off x="834079" y="1596263"/>
            <a:ext cx="5924252" cy="1953208"/>
          </a:xfrm>
          <a:prstGeom prst="rect">
            <a:avLst/>
          </a:prstGeom>
        </p:spPr>
      </p:pic>
      <p:sp>
        <p:nvSpPr>
          <p:cNvPr id="8" name="CasellaDiTesto 7">
            <a:extLst>
              <a:ext uri="{FF2B5EF4-FFF2-40B4-BE49-F238E27FC236}">
                <a16:creationId xmlns:a16="http://schemas.microsoft.com/office/drawing/2014/main" id="{E294CEFF-A260-5FB2-78DE-8E2EFDFC5180}"/>
              </a:ext>
            </a:extLst>
          </p:cNvPr>
          <p:cNvSpPr txBox="1"/>
          <p:nvPr/>
        </p:nvSpPr>
        <p:spPr>
          <a:xfrm>
            <a:off x="7441512" y="1177602"/>
            <a:ext cx="3534301" cy="4893647"/>
          </a:xfrm>
          <a:prstGeom prst="rect">
            <a:avLst/>
          </a:prstGeom>
          <a:solidFill>
            <a:schemeClr val="accent5">
              <a:lumMod val="20000"/>
              <a:lumOff val="80000"/>
            </a:schemeClr>
          </a:solidFill>
        </p:spPr>
        <p:txBody>
          <a:bodyPr wrap="none" rtlCol="0">
            <a:spAutoFit/>
          </a:bodyPr>
          <a:lstStyle/>
          <a:p>
            <a:r>
              <a:rPr lang="it-IT" sz="1400" dirty="0"/>
              <a:t>Quando si crea una Console Application</a:t>
            </a:r>
          </a:p>
          <a:p>
            <a:r>
              <a:rPr lang="it-IT" sz="1400" dirty="0"/>
              <a:t>In Visual Studio 2022 spuntando nella</a:t>
            </a:r>
          </a:p>
          <a:p>
            <a:r>
              <a:rPr lang="it-IT" sz="1400" dirty="0"/>
              <a:t>fase di </a:t>
            </a:r>
            <a:r>
              <a:rPr lang="it-IT" sz="1400" b="1" dirty="0"/>
              <a:t>configurazione «Non utilizzare la</a:t>
            </a:r>
          </a:p>
          <a:p>
            <a:r>
              <a:rPr lang="it-IT" sz="1400" b="1" dirty="0"/>
              <a:t>Feature Top Level </a:t>
            </a:r>
            <a:r>
              <a:rPr lang="it-IT" sz="1400" b="1" dirty="0" err="1"/>
              <a:t>Statements</a:t>
            </a:r>
            <a:r>
              <a:rPr lang="it-IT" sz="1400" b="1" dirty="0"/>
              <a:t>»,</a:t>
            </a:r>
          </a:p>
          <a:p>
            <a:r>
              <a:rPr lang="it-IT" sz="1400" i="1" u="sng" dirty="0"/>
              <a:t>la struttura del codice applicativo che </a:t>
            </a:r>
          </a:p>
          <a:p>
            <a:r>
              <a:rPr lang="it-IT" sz="1400" i="1" u="sng" dirty="0"/>
              <a:t>genera una Console Application si presenta</a:t>
            </a:r>
          </a:p>
          <a:p>
            <a:r>
              <a:rPr lang="it-IT" sz="1400" i="1" u="sng" dirty="0"/>
              <a:t>come nello screen accanto</a:t>
            </a:r>
          </a:p>
          <a:p>
            <a:endParaRPr lang="it-IT" sz="1400" b="1" dirty="0"/>
          </a:p>
          <a:p>
            <a:pPr marL="285750" indent="-285750">
              <a:buFont typeface="Wingdings" panose="05000000000000000000" pitchFamily="2" charset="2"/>
              <a:buChar char="v"/>
            </a:pPr>
            <a:r>
              <a:rPr lang="it-IT" sz="1400" b="1" dirty="0"/>
              <a:t>Modificatore </a:t>
            </a:r>
            <a:r>
              <a:rPr lang="it-IT" sz="1400" b="1" dirty="0" err="1"/>
              <a:t>internal</a:t>
            </a:r>
            <a:r>
              <a:rPr lang="it-IT" sz="1400" b="1" dirty="0"/>
              <a:t> accanto alla classe</a:t>
            </a:r>
          </a:p>
          <a:p>
            <a:r>
              <a:rPr lang="it-IT" sz="1400" b="1" dirty="0"/>
              <a:t>      Program</a:t>
            </a:r>
          </a:p>
          <a:p>
            <a:pPr marL="285750" indent="-285750">
              <a:buFont typeface="Wingdings" panose="05000000000000000000" pitchFamily="2" charset="2"/>
              <a:buChar char="v"/>
            </a:pPr>
            <a:r>
              <a:rPr lang="it-IT" sz="1400" b="1" dirty="0"/>
              <a:t>La firma dell’entry point </a:t>
            </a:r>
            <a:r>
              <a:rPr lang="it-IT" sz="1400" b="1" dirty="0" err="1"/>
              <a:t>Main</a:t>
            </a:r>
            <a:r>
              <a:rPr lang="it-IT" sz="1400" b="1" dirty="0"/>
              <a:t> si presenta</a:t>
            </a:r>
          </a:p>
          <a:p>
            <a:r>
              <a:rPr lang="it-IT" sz="1400" b="1" dirty="0"/>
              <a:t>     </a:t>
            </a:r>
            <a:r>
              <a:rPr lang="it-IT" sz="1400" b="1" dirty="0" err="1"/>
              <a:t>static</a:t>
            </a:r>
            <a:r>
              <a:rPr lang="it-IT" sz="1400" b="1" dirty="0"/>
              <a:t> </a:t>
            </a:r>
            <a:r>
              <a:rPr lang="it-IT" sz="1400" b="1" dirty="0" err="1"/>
              <a:t>void</a:t>
            </a:r>
            <a:r>
              <a:rPr lang="it-IT" sz="1400" b="1" dirty="0"/>
              <a:t> </a:t>
            </a:r>
            <a:r>
              <a:rPr lang="it-IT" sz="1400" b="1" dirty="0" err="1"/>
              <a:t>Main</a:t>
            </a:r>
            <a:r>
              <a:rPr lang="it-IT" sz="1400" b="1" dirty="0"/>
              <a:t>(</a:t>
            </a:r>
            <a:r>
              <a:rPr lang="it-IT" sz="1400" b="1" dirty="0" err="1"/>
              <a:t>string</a:t>
            </a:r>
            <a:r>
              <a:rPr lang="it-IT" sz="1400" b="1" dirty="0"/>
              <a:t>[] </a:t>
            </a:r>
            <a:r>
              <a:rPr lang="it-IT" sz="1400" b="1" dirty="0" err="1"/>
              <a:t>args</a:t>
            </a:r>
            <a:r>
              <a:rPr lang="it-IT" sz="1400" b="1" dirty="0"/>
              <a:t>]. In virtù </a:t>
            </a:r>
          </a:p>
          <a:p>
            <a:r>
              <a:rPr lang="it-IT" sz="1400" b="1" dirty="0"/>
              <a:t>     di questo la classe è Statica e per cui al</a:t>
            </a:r>
          </a:p>
          <a:p>
            <a:r>
              <a:rPr lang="it-IT" sz="1400" b="1" dirty="0"/>
              <a:t>     metodo di entry point si accede </a:t>
            </a:r>
          </a:p>
          <a:p>
            <a:r>
              <a:rPr lang="it-IT" sz="1400" b="1" dirty="0"/>
              <a:t>      </a:t>
            </a:r>
            <a:r>
              <a:rPr lang="it-IT" sz="1400" b="1" dirty="0" err="1"/>
              <a:t>Program.Main</a:t>
            </a:r>
            <a:r>
              <a:rPr lang="it-IT" sz="1400" b="1" dirty="0"/>
              <a:t>(</a:t>
            </a:r>
            <a:r>
              <a:rPr lang="it-IT" sz="1400" b="1" dirty="0" err="1"/>
              <a:t>string</a:t>
            </a:r>
            <a:r>
              <a:rPr lang="it-IT" sz="1400" b="1" dirty="0"/>
              <a:t>[] </a:t>
            </a:r>
            <a:r>
              <a:rPr lang="it-IT" sz="1400" b="1" dirty="0" err="1"/>
              <a:t>args</a:t>
            </a:r>
            <a:r>
              <a:rPr lang="it-IT" sz="1400" b="1" dirty="0"/>
              <a:t>]</a:t>
            </a:r>
          </a:p>
          <a:p>
            <a:pPr marL="285750" indent="-285750">
              <a:buFont typeface="Wingdings" panose="05000000000000000000" pitchFamily="2" charset="2"/>
              <a:buChar char="v"/>
            </a:pPr>
            <a:r>
              <a:rPr lang="it-IT" sz="1400" b="1" dirty="0"/>
              <a:t>Output dopo la compilazione</a:t>
            </a:r>
          </a:p>
          <a:p>
            <a:pPr marL="285750" indent="-285750">
              <a:buFont typeface="Wingdings" panose="05000000000000000000" pitchFamily="2" charset="2"/>
              <a:buChar char="v"/>
            </a:pPr>
            <a:r>
              <a:rPr lang="it-IT" sz="1400" b="1" dirty="0"/>
              <a:t>Applicazione Cross-Platform (.NET 6.0)</a:t>
            </a:r>
          </a:p>
          <a:p>
            <a:r>
              <a:rPr lang="it-IT" sz="1400" b="1" dirty="0"/>
              <a:t>      ossia eseguibile non solo sul sistema </a:t>
            </a:r>
          </a:p>
          <a:p>
            <a:r>
              <a:rPr lang="it-IT" sz="1400" b="1" dirty="0"/>
              <a:t>      operativo Windows bensì anche su Linux</a:t>
            </a:r>
          </a:p>
          <a:p>
            <a:r>
              <a:rPr lang="it-IT" sz="1400" b="1" dirty="0"/>
              <a:t>      /MAC OS</a:t>
            </a:r>
          </a:p>
          <a:p>
            <a:pPr marL="285750" indent="-285750">
              <a:buFont typeface="Wingdings" panose="05000000000000000000" pitchFamily="2" charset="2"/>
              <a:buChar char="v"/>
            </a:pPr>
            <a:r>
              <a:rPr lang="it-IT" sz="1400" b="1" dirty="0"/>
              <a:t>Output «banale» -&gt; Hello World</a:t>
            </a:r>
          </a:p>
          <a:p>
            <a:endParaRPr lang="it-IT" b="1" dirty="0"/>
          </a:p>
        </p:txBody>
      </p:sp>
      <p:pic>
        <p:nvPicPr>
          <p:cNvPr id="10" name="Immagine 9">
            <a:extLst>
              <a:ext uri="{FF2B5EF4-FFF2-40B4-BE49-F238E27FC236}">
                <a16:creationId xmlns:a16="http://schemas.microsoft.com/office/drawing/2014/main" id="{8A0C3052-1719-714C-2F3A-358A996DBF51}"/>
              </a:ext>
            </a:extLst>
          </p:cNvPr>
          <p:cNvPicPr>
            <a:picLocks noChangeAspect="1"/>
          </p:cNvPicPr>
          <p:nvPr/>
        </p:nvPicPr>
        <p:blipFill>
          <a:blip r:embed="rId5"/>
          <a:stretch>
            <a:fillRect/>
          </a:stretch>
        </p:blipFill>
        <p:spPr>
          <a:xfrm>
            <a:off x="1216187" y="3624426"/>
            <a:ext cx="5422195" cy="1680880"/>
          </a:xfrm>
          <a:prstGeom prst="rect">
            <a:avLst/>
          </a:prstGeom>
        </p:spPr>
      </p:pic>
    </p:spTree>
    <p:extLst>
      <p:ext uri="{BB962C8B-B14F-4D97-AF65-F5344CB8AC3E}">
        <p14:creationId xmlns:p14="http://schemas.microsoft.com/office/powerpoint/2010/main" val="1044361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5311153" y="699865"/>
            <a:ext cx="8551026"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3800" b="1"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rPr>
              <a:t>First Steps with C#</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15E12C13-CD7A-1967-8A58-34053FCC9E97}"/>
              </a:ext>
            </a:extLst>
          </p:cNvPr>
          <p:cNvSpPr txBox="1"/>
          <p:nvPr/>
        </p:nvSpPr>
        <p:spPr>
          <a:xfrm>
            <a:off x="834079" y="714569"/>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magine 2">
            <a:extLst>
              <a:ext uri="{FF2B5EF4-FFF2-40B4-BE49-F238E27FC236}">
                <a16:creationId xmlns:a16="http://schemas.microsoft.com/office/drawing/2014/main" id="{F7EC2ECA-31C3-757D-72C8-4B99DDBAA83A}"/>
              </a:ext>
            </a:extLst>
          </p:cNvPr>
          <p:cNvPicPr>
            <a:picLocks noChangeAspect="1"/>
          </p:cNvPicPr>
          <p:nvPr/>
        </p:nvPicPr>
        <p:blipFill>
          <a:blip r:embed="rId3"/>
          <a:stretch>
            <a:fillRect/>
          </a:stretch>
        </p:blipFill>
        <p:spPr>
          <a:xfrm>
            <a:off x="1216187" y="5736674"/>
            <a:ext cx="5019675" cy="809625"/>
          </a:xfrm>
          <a:prstGeom prst="rect">
            <a:avLst/>
          </a:prstGeom>
        </p:spPr>
      </p:pic>
      <p:pic>
        <p:nvPicPr>
          <p:cNvPr id="7" name="Immagine 6">
            <a:extLst>
              <a:ext uri="{FF2B5EF4-FFF2-40B4-BE49-F238E27FC236}">
                <a16:creationId xmlns:a16="http://schemas.microsoft.com/office/drawing/2014/main" id="{106A8304-B9DE-4E07-1710-0A0DAEECA888}"/>
              </a:ext>
            </a:extLst>
          </p:cNvPr>
          <p:cNvPicPr>
            <a:picLocks noChangeAspect="1"/>
          </p:cNvPicPr>
          <p:nvPr/>
        </p:nvPicPr>
        <p:blipFill>
          <a:blip r:embed="rId4"/>
          <a:stretch>
            <a:fillRect/>
          </a:stretch>
        </p:blipFill>
        <p:spPr>
          <a:xfrm>
            <a:off x="6096000" y="1232723"/>
            <a:ext cx="5362575" cy="2324100"/>
          </a:xfrm>
          <a:prstGeom prst="rect">
            <a:avLst/>
          </a:prstGeom>
        </p:spPr>
      </p:pic>
      <p:pic>
        <p:nvPicPr>
          <p:cNvPr id="9" name="Immagine 8">
            <a:extLst>
              <a:ext uri="{FF2B5EF4-FFF2-40B4-BE49-F238E27FC236}">
                <a16:creationId xmlns:a16="http://schemas.microsoft.com/office/drawing/2014/main" id="{DD5FDF23-4CF4-9C5B-8C00-8DA2BFF430D7}"/>
              </a:ext>
            </a:extLst>
          </p:cNvPr>
          <p:cNvPicPr>
            <a:picLocks noChangeAspect="1"/>
          </p:cNvPicPr>
          <p:nvPr/>
        </p:nvPicPr>
        <p:blipFill>
          <a:blip r:embed="rId5"/>
          <a:stretch>
            <a:fillRect/>
          </a:stretch>
        </p:blipFill>
        <p:spPr>
          <a:xfrm>
            <a:off x="667819" y="1550728"/>
            <a:ext cx="4810125" cy="1647825"/>
          </a:xfrm>
          <a:prstGeom prst="rect">
            <a:avLst/>
          </a:prstGeom>
        </p:spPr>
      </p:pic>
      <p:pic>
        <p:nvPicPr>
          <p:cNvPr id="11" name="Immagine 10">
            <a:extLst>
              <a:ext uri="{FF2B5EF4-FFF2-40B4-BE49-F238E27FC236}">
                <a16:creationId xmlns:a16="http://schemas.microsoft.com/office/drawing/2014/main" id="{22FDC591-3CBC-D0EB-D55C-4C4C1F89355E}"/>
              </a:ext>
            </a:extLst>
          </p:cNvPr>
          <p:cNvPicPr>
            <a:picLocks noChangeAspect="1"/>
          </p:cNvPicPr>
          <p:nvPr/>
        </p:nvPicPr>
        <p:blipFill>
          <a:blip r:embed="rId6"/>
          <a:stretch>
            <a:fillRect/>
          </a:stretch>
        </p:blipFill>
        <p:spPr>
          <a:xfrm>
            <a:off x="667819" y="3429000"/>
            <a:ext cx="5154484" cy="1900577"/>
          </a:xfrm>
          <a:prstGeom prst="rect">
            <a:avLst/>
          </a:prstGeom>
        </p:spPr>
      </p:pic>
      <p:sp>
        <p:nvSpPr>
          <p:cNvPr id="12" name="CasellaDiTesto 11">
            <a:extLst>
              <a:ext uri="{FF2B5EF4-FFF2-40B4-BE49-F238E27FC236}">
                <a16:creationId xmlns:a16="http://schemas.microsoft.com/office/drawing/2014/main" id="{6F0634CC-F477-FC1F-8915-6D0C713653BB}"/>
              </a:ext>
            </a:extLst>
          </p:cNvPr>
          <p:cNvSpPr txBox="1"/>
          <p:nvPr/>
        </p:nvSpPr>
        <p:spPr>
          <a:xfrm>
            <a:off x="6235862" y="3780096"/>
            <a:ext cx="5794738" cy="2308324"/>
          </a:xfrm>
          <a:prstGeom prst="rect">
            <a:avLst/>
          </a:prstGeom>
          <a:noFill/>
        </p:spPr>
        <p:txBody>
          <a:bodyPr wrap="square" rtlCol="0">
            <a:spAutoFit/>
          </a:bodyPr>
          <a:lstStyle/>
          <a:p>
            <a:r>
              <a:rPr lang="it-IT" sz="1600" dirty="0"/>
              <a:t>Durante la compilazione di questo stesso progetto</a:t>
            </a:r>
          </a:p>
          <a:p>
            <a:r>
              <a:rPr lang="it-IT" sz="1600" dirty="0"/>
              <a:t>(rispetto alla precedente slide si sono eseguite le</a:t>
            </a:r>
          </a:p>
          <a:p>
            <a:r>
              <a:rPr lang="it-IT" sz="1600" dirty="0"/>
              <a:t>operazioni  di rinominare </a:t>
            </a:r>
            <a:r>
              <a:rPr lang="it-IT" sz="1600" b="1" dirty="0" err="1"/>
              <a:t>Program.cs</a:t>
            </a:r>
            <a:r>
              <a:rPr lang="it-IT" sz="1600" b="1" dirty="0"/>
              <a:t> in </a:t>
            </a:r>
            <a:r>
              <a:rPr lang="it-IT" sz="1600" b="1" dirty="0" err="1"/>
              <a:t>HelloWorldCorretto.cs</a:t>
            </a:r>
            <a:endParaRPr lang="it-IT" sz="1600" b="1" dirty="0"/>
          </a:p>
          <a:p>
            <a:r>
              <a:rPr lang="it-IT" sz="1600" dirty="0"/>
              <a:t>ed aggiungere una nuova classe di nome </a:t>
            </a:r>
            <a:r>
              <a:rPr lang="it-IT" sz="1600" b="1" dirty="0" err="1"/>
              <a:t>HelloWorldNonCorretto.cs</a:t>
            </a:r>
            <a:endParaRPr lang="it-IT" sz="1600" b="1" dirty="0"/>
          </a:p>
          <a:p>
            <a:r>
              <a:rPr lang="it-IT" sz="1600" dirty="0"/>
              <a:t>copiando  lo stesso codice della classe precedente e cambiando</a:t>
            </a:r>
          </a:p>
          <a:p>
            <a:r>
              <a:rPr lang="it-IT" sz="1600" dirty="0"/>
              <a:t>Il modificatore di accesso da private (situazione di default) in</a:t>
            </a:r>
          </a:p>
          <a:p>
            <a:r>
              <a:rPr lang="it-IT" sz="1600" dirty="0"/>
              <a:t>public e modificando la classe Console in console minuscolo</a:t>
            </a:r>
          </a:p>
          <a:p>
            <a:r>
              <a:rPr lang="it-IT" sz="1600" dirty="0"/>
              <a:t>Ci sono degli errori di compilazione descritti nella slides successiva</a:t>
            </a:r>
          </a:p>
        </p:txBody>
      </p:sp>
    </p:spTree>
    <p:extLst>
      <p:ext uri="{BB962C8B-B14F-4D97-AF65-F5344CB8AC3E}">
        <p14:creationId xmlns:p14="http://schemas.microsoft.com/office/powerpoint/2010/main" val="925607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5348476" y="685161"/>
            <a:ext cx="8551026"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3800" b="1"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rPr>
              <a:t>First Steps with C#</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15E12C13-CD7A-1967-8A58-34053FCC9E97}"/>
              </a:ext>
            </a:extLst>
          </p:cNvPr>
          <p:cNvSpPr txBox="1"/>
          <p:nvPr/>
        </p:nvSpPr>
        <p:spPr>
          <a:xfrm>
            <a:off x="834079" y="714569"/>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magine 2">
            <a:extLst>
              <a:ext uri="{FF2B5EF4-FFF2-40B4-BE49-F238E27FC236}">
                <a16:creationId xmlns:a16="http://schemas.microsoft.com/office/drawing/2014/main" id="{F7EC2ECA-31C3-757D-72C8-4B99DDBAA83A}"/>
              </a:ext>
            </a:extLst>
          </p:cNvPr>
          <p:cNvPicPr>
            <a:picLocks noChangeAspect="1"/>
          </p:cNvPicPr>
          <p:nvPr/>
        </p:nvPicPr>
        <p:blipFill>
          <a:blip r:embed="rId3"/>
          <a:stretch>
            <a:fillRect/>
          </a:stretch>
        </p:blipFill>
        <p:spPr>
          <a:xfrm>
            <a:off x="1216187" y="5736674"/>
            <a:ext cx="5019675" cy="809625"/>
          </a:xfrm>
          <a:prstGeom prst="rect">
            <a:avLst/>
          </a:prstGeom>
        </p:spPr>
      </p:pic>
      <p:pic>
        <p:nvPicPr>
          <p:cNvPr id="7" name="Immagine 6">
            <a:extLst>
              <a:ext uri="{FF2B5EF4-FFF2-40B4-BE49-F238E27FC236}">
                <a16:creationId xmlns:a16="http://schemas.microsoft.com/office/drawing/2014/main" id="{8AD2D640-A92E-8BBD-CEC1-8A1756EE638C}"/>
              </a:ext>
            </a:extLst>
          </p:cNvPr>
          <p:cNvPicPr>
            <a:picLocks noChangeAspect="1"/>
          </p:cNvPicPr>
          <p:nvPr/>
        </p:nvPicPr>
        <p:blipFill>
          <a:blip r:embed="rId4"/>
          <a:stretch>
            <a:fillRect/>
          </a:stretch>
        </p:blipFill>
        <p:spPr>
          <a:xfrm>
            <a:off x="891248" y="1526454"/>
            <a:ext cx="10689227" cy="1730241"/>
          </a:xfrm>
          <a:prstGeom prst="rect">
            <a:avLst/>
          </a:prstGeom>
        </p:spPr>
      </p:pic>
      <p:sp>
        <p:nvSpPr>
          <p:cNvPr id="8" name="CasellaDiTesto 7">
            <a:extLst>
              <a:ext uri="{FF2B5EF4-FFF2-40B4-BE49-F238E27FC236}">
                <a16:creationId xmlns:a16="http://schemas.microsoft.com/office/drawing/2014/main" id="{9C499D1B-4F3E-BE27-71AA-371BA94AC140}"/>
              </a:ext>
            </a:extLst>
          </p:cNvPr>
          <p:cNvSpPr txBox="1"/>
          <p:nvPr/>
        </p:nvSpPr>
        <p:spPr>
          <a:xfrm>
            <a:off x="894358" y="2964305"/>
            <a:ext cx="5433603" cy="646331"/>
          </a:xfrm>
          <a:prstGeom prst="rect">
            <a:avLst/>
          </a:prstGeom>
          <a:noFill/>
        </p:spPr>
        <p:txBody>
          <a:bodyPr wrap="none" rtlCol="0">
            <a:spAutoFit/>
          </a:bodyPr>
          <a:lstStyle/>
          <a:p>
            <a:pPr marL="285750" indent="-285750">
              <a:buFont typeface="Wingdings" panose="05000000000000000000" pitchFamily="2" charset="2"/>
              <a:buChar char="v"/>
            </a:pPr>
            <a:r>
              <a:rPr lang="it-IT" dirty="0"/>
              <a:t>Il nome console non esiste nel contesto corrente</a:t>
            </a:r>
          </a:p>
          <a:p>
            <a:pPr marL="285750" indent="-285750">
              <a:buFont typeface="Wingdings" panose="05000000000000000000" pitchFamily="2" charset="2"/>
              <a:buChar char="v"/>
            </a:pPr>
            <a:r>
              <a:rPr lang="it-IT" dirty="0"/>
              <a:t>Nel programma è definito più di un punto di ingresso</a:t>
            </a:r>
          </a:p>
        </p:txBody>
      </p:sp>
      <p:sp>
        <p:nvSpPr>
          <p:cNvPr id="9" name="CasellaDiTesto 8">
            <a:extLst>
              <a:ext uri="{FF2B5EF4-FFF2-40B4-BE49-F238E27FC236}">
                <a16:creationId xmlns:a16="http://schemas.microsoft.com/office/drawing/2014/main" id="{0042E498-DB1A-DF4B-3AEE-8F49A7A95317}"/>
              </a:ext>
            </a:extLst>
          </p:cNvPr>
          <p:cNvSpPr txBox="1"/>
          <p:nvPr/>
        </p:nvSpPr>
        <p:spPr>
          <a:xfrm>
            <a:off x="817967" y="3725182"/>
            <a:ext cx="10835787" cy="9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marL="285750" indent="-285750">
              <a:buFont typeface="Wingdings" panose="05000000000000000000" pitchFamily="2" charset="2"/>
              <a:buChar char="v"/>
            </a:pPr>
            <a:r>
              <a:rPr lang="it-IT" dirty="0"/>
              <a:t>Regola violata -&gt; In un progetto di Console Application -&gt; non ci possono assolutamente essere più di un punto</a:t>
            </a:r>
          </a:p>
          <a:p>
            <a:r>
              <a:rPr lang="it-IT" dirty="0"/>
              <a:t>     di ingresso. Quindi l’errore CS0017 bisogna risolverlo per aggirare l’ostacolo effettuando le seguenti operazioni:</a:t>
            </a:r>
          </a:p>
          <a:p>
            <a:pPr marL="285750" indent="-285750">
              <a:buFont typeface="Wingdings" panose="05000000000000000000" pitchFamily="2" charset="2"/>
              <a:buChar char="v"/>
            </a:pPr>
            <a:r>
              <a:rPr lang="it-IT" dirty="0"/>
              <a:t>      Nel codice sorgente in corrispondenza della riga 5 -&gt; chiamare il metodo </a:t>
            </a:r>
            <a:r>
              <a:rPr lang="it-IT" dirty="0" err="1"/>
              <a:t>Main</a:t>
            </a:r>
            <a:r>
              <a:rPr lang="it-IT" dirty="0"/>
              <a:t> in </a:t>
            </a:r>
            <a:r>
              <a:rPr lang="it-IT" dirty="0" err="1"/>
              <a:t>StampaMessaggio</a:t>
            </a:r>
            <a:r>
              <a:rPr lang="it-IT" dirty="0"/>
              <a:t> </a:t>
            </a:r>
          </a:p>
        </p:txBody>
      </p:sp>
      <p:pic>
        <p:nvPicPr>
          <p:cNvPr id="11" name="Immagine 10">
            <a:extLst>
              <a:ext uri="{FF2B5EF4-FFF2-40B4-BE49-F238E27FC236}">
                <a16:creationId xmlns:a16="http://schemas.microsoft.com/office/drawing/2014/main" id="{5F139BBC-3A24-ECE7-709D-591D55387C2B}"/>
              </a:ext>
            </a:extLst>
          </p:cNvPr>
          <p:cNvPicPr>
            <a:picLocks noChangeAspect="1"/>
          </p:cNvPicPr>
          <p:nvPr/>
        </p:nvPicPr>
        <p:blipFill>
          <a:blip r:embed="rId5"/>
          <a:stretch>
            <a:fillRect/>
          </a:stretch>
        </p:blipFill>
        <p:spPr>
          <a:xfrm>
            <a:off x="6374023" y="4722817"/>
            <a:ext cx="3777683" cy="1418669"/>
          </a:xfrm>
          <a:prstGeom prst="rect">
            <a:avLst/>
          </a:prstGeom>
        </p:spPr>
      </p:pic>
    </p:spTree>
    <p:extLst>
      <p:ext uri="{BB962C8B-B14F-4D97-AF65-F5344CB8AC3E}">
        <p14:creationId xmlns:p14="http://schemas.microsoft.com/office/powerpoint/2010/main" val="6539530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5161864" y="699865"/>
            <a:ext cx="8551026"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3800" b="1"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rPr>
              <a:t>First Steps with C#</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15E12C13-CD7A-1967-8A58-34053FCC9E97}"/>
              </a:ext>
            </a:extLst>
          </p:cNvPr>
          <p:cNvSpPr txBox="1"/>
          <p:nvPr/>
        </p:nvSpPr>
        <p:spPr>
          <a:xfrm>
            <a:off x="834079" y="714569"/>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magine 2">
            <a:extLst>
              <a:ext uri="{FF2B5EF4-FFF2-40B4-BE49-F238E27FC236}">
                <a16:creationId xmlns:a16="http://schemas.microsoft.com/office/drawing/2014/main" id="{F7EC2ECA-31C3-757D-72C8-4B99DDBAA83A}"/>
              </a:ext>
            </a:extLst>
          </p:cNvPr>
          <p:cNvPicPr>
            <a:picLocks noChangeAspect="1"/>
          </p:cNvPicPr>
          <p:nvPr/>
        </p:nvPicPr>
        <p:blipFill>
          <a:blip r:embed="rId3"/>
          <a:stretch>
            <a:fillRect/>
          </a:stretch>
        </p:blipFill>
        <p:spPr>
          <a:xfrm>
            <a:off x="1216187" y="5736674"/>
            <a:ext cx="5019675" cy="809625"/>
          </a:xfrm>
          <a:prstGeom prst="rect">
            <a:avLst/>
          </a:prstGeom>
        </p:spPr>
      </p:pic>
      <p:pic>
        <p:nvPicPr>
          <p:cNvPr id="7" name="Immagine 6">
            <a:extLst>
              <a:ext uri="{FF2B5EF4-FFF2-40B4-BE49-F238E27FC236}">
                <a16:creationId xmlns:a16="http://schemas.microsoft.com/office/drawing/2014/main" id="{31CB4E2F-2199-5A80-4462-078EA448B208}"/>
              </a:ext>
            </a:extLst>
          </p:cNvPr>
          <p:cNvPicPr>
            <a:picLocks noChangeAspect="1"/>
          </p:cNvPicPr>
          <p:nvPr/>
        </p:nvPicPr>
        <p:blipFill>
          <a:blip r:embed="rId4"/>
          <a:stretch>
            <a:fillRect/>
          </a:stretch>
        </p:blipFill>
        <p:spPr>
          <a:xfrm>
            <a:off x="2084128" y="1566669"/>
            <a:ext cx="8440803" cy="2276947"/>
          </a:xfrm>
          <a:prstGeom prst="rect">
            <a:avLst/>
          </a:prstGeom>
        </p:spPr>
      </p:pic>
      <p:sp>
        <p:nvSpPr>
          <p:cNvPr id="8" name="CasellaDiTesto 7">
            <a:extLst>
              <a:ext uri="{FF2B5EF4-FFF2-40B4-BE49-F238E27FC236}">
                <a16:creationId xmlns:a16="http://schemas.microsoft.com/office/drawing/2014/main" id="{C660784F-899A-7C1C-B4B1-AD96B2231868}"/>
              </a:ext>
            </a:extLst>
          </p:cNvPr>
          <p:cNvSpPr txBox="1"/>
          <p:nvPr/>
        </p:nvSpPr>
        <p:spPr>
          <a:xfrm>
            <a:off x="2727649" y="4180114"/>
            <a:ext cx="7329186" cy="369332"/>
          </a:xfrm>
          <a:prstGeom prst="rect">
            <a:avLst/>
          </a:prstGeom>
          <a:noFill/>
        </p:spPr>
        <p:txBody>
          <a:bodyPr wrap="none" rtlCol="0">
            <a:spAutoFit/>
          </a:bodyPr>
          <a:lstStyle/>
          <a:p>
            <a:r>
              <a:rPr lang="it-IT" dirty="0"/>
              <a:t>OUTPUT Console Application dopo la risoluzione degli errori di compilazione</a:t>
            </a:r>
          </a:p>
        </p:txBody>
      </p:sp>
    </p:spTree>
    <p:extLst>
      <p:ext uri="{BB962C8B-B14F-4D97-AF65-F5344CB8AC3E}">
        <p14:creationId xmlns:p14="http://schemas.microsoft.com/office/powerpoint/2010/main" val="8945154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5152533" y="569168"/>
            <a:ext cx="8551026"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3800" b="1"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rPr>
              <a:t>First Steps with C#</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15E12C13-CD7A-1967-8A58-34053FCC9E97}"/>
              </a:ext>
            </a:extLst>
          </p:cNvPr>
          <p:cNvSpPr txBox="1"/>
          <p:nvPr/>
        </p:nvSpPr>
        <p:spPr>
          <a:xfrm>
            <a:off x="834079" y="714569"/>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magine 2">
            <a:extLst>
              <a:ext uri="{FF2B5EF4-FFF2-40B4-BE49-F238E27FC236}">
                <a16:creationId xmlns:a16="http://schemas.microsoft.com/office/drawing/2014/main" id="{F7EC2ECA-31C3-757D-72C8-4B99DDBAA83A}"/>
              </a:ext>
            </a:extLst>
          </p:cNvPr>
          <p:cNvPicPr>
            <a:picLocks noChangeAspect="1"/>
          </p:cNvPicPr>
          <p:nvPr/>
        </p:nvPicPr>
        <p:blipFill>
          <a:blip r:embed="rId3"/>
          <a:stretch>
            <a:fillRect/>
          </a:stretch>
        </p:blipFill>
        <p:spPr>
          <a:xfrm>
            <a:off x="1216187" y="5736674"/>
            <a:ext cx="5019675" cy="809625"/>
          </a:xfrm>
          <a:prstGeom prst="rect">
            <a:avLst/>
          </a:prstGeom>
        </p:spPr>
      </p:pic>
      <p:pic>
        <p:nvPicPr>
          <p:cNvPr id="7" name="Immagine 6">
            <a:extLst>
              <a:ext uri="{FF2B5EF4-FFF2-40B4-BE49-F238E27FC236}">
                <a16:creationId xmlns:a16="http://schemas.microsoft.com/office/drawing/2014/main" id="{49D186EB-1D96-8BD9-A636-2D0AC8AD349D}"/>
              </a:ext>
            </a:extLst>
          </p:cNvPr>
          <p:cNvPicPr>
            <a:picLocks noChangeAspect="1"/>
          </p:cNvPicPr>
          <p:nvPr/>
        </p:nvPicPr>
        <p:blipFill>
          <a:blip r:embed="rId4"/>
          <a:stretch>
            <a:fillRect/>
          </a:stretch>
        </p:blipFill>
        <p:spPr>
          <a:xfrm>
            <a:off x="951841" y="1551876"/>
            <a:ext cx="3933825" cy="1905000"/>
          </a:xfrm>
          <a:prstGeom prst="rect">
            <a:avLst/>
          </a:prstGeom>
        </p:spPr>
      </p:pic>
      <p:pic>
        <p:nvPicPr>
          <p:cNvPr id="9" name="Immagine 8">
            <a:extLst>
              <a:ext uri="{FF2B5EF4-FFF2-40B4-BE49-F238E27FC236}">
                <a16:creationId xmlns:a16="http://schemas.microsoft.com/office/drawing/2014/main" id="{888B2EB0-2880-72C2-EBC0-31D989BD2E7B}"/>
              </a:ext>
            </a:extLst>
          </p:cNvPr>
          <p:cNvPicPr>
            <a:picLocks noChangeAspect="1"/>
          </p:cNvPicPr>
          <p:nvPr/>
        </p:nvPicPr>
        <p:blipFill>
          <a:blip r:embed="rId5"/>
          <a:stretch>
            <a:fillRect/>
          </a:stretch>
        </p:blipFill>
        <p:spPr>
          <a:xfrm>
            <a:off x="5273831" y="1635559"/>
            <a:ext cx="5525892" cy="1580524"/>
          </a:xfrm>
          <a:prstGeom prst="rect">
            <a:avLst/>
          </a:prstGeom>
        </p:spPr>
      </p:pic>
      <p:sp>
        <p:nvSpPr>
          <p:cNvPr id="10" name="CasellaDiTesto 9">
            <a:extLst>
              <a:ext uri="{FF2B5EF4-FFF2-40B4-BE49-F238E27FC236}">
                <a16:creationId xmlns:a16="http://schemas.microsoft.com/office/drawing/2014/main" id="{67E2D7DD-F8C5-4417-46C8-2BD5FFD79C7B}"/>
              </a:ext>
            </a:extLst>
          </p:cNvPr>
          <p:cNvSpPr txBox="1"/>
          <p:nvPr/>
        </p:nvSpPr>
        <p:spPr>
          <a:xfrm>
            <a:off x="2519265" y="3443658"/>
            <a:ext cx="7643952" cy="369332"/>
          </a:xfrm>
          <a:prstGeom prst="rect">
            <a:avLst/>
          </a:prstGeom>
          <a:noFill/>
        </p:spPr>
        <p:txBody>
          <a:bodyPr wrap="none" rtlCol="0">
            <a:spAutoFit/>
          </a:bodyPr>
          <a:lstStyle/>
          <a:p>
            <a:r>
              <a:rPr lang="it-IT" dirty="0"/>
              <a:t>Altro errore di compilazione scatenato nel sorgente HelloWorldNonCorretto1.cs</a:t>
            </a:r>
          </a:p>
        </p:txBody>
      </p:sp>
      <p:pic>
        <p:nvPicPr>
          <p:cNvPr id="12" name="Immagine 11">
            <a:extLst>
              <a:ext uri="{FF2B5EF4-FFF2-40B4-BE49-F238E27FC236}">
                <a16:creationId xmlns:a16="http://schemas.microsoft.com/office/drawing/2014/main" id="{EF49922E-A274-AB3C-BE3E-1315219DDB99}"/>
              </a:ext>
            </a:extLst>
          </p:cNvPr>
          <p:cNvPicPr>
            <a:picLocks noChangeAspect="1"/>
          </p:cNvPicPr>
          <p:nvPr/>
        </p:nvPicPr>
        <p:blipFill>
          <a:blip r:embed="rId6"/>
          <a:stretch>
            <a:fillRect/>
          </a:stretch>
        </p:blipFill>
        <p:spPr>
          <a:xfrm>
            <a:off x="818491" y="3935487"/>
            <a:ext cx="11045500" cy="552275"/>
          </a:xfrm>
          <a:prstGeom prst="rect">
            <a:avLst/>
          </a:prstGeom>
        </p:spPr>
      </p:pic>
      <p:sp>
        <p:nvSpPr>
          <p:cNvPr id="13" name="CasellaDiTesto 12">
            <a:extLst>
              <a:ext uri="{FF2B5EF4-FFF2-40B4-BE49-F238E27FC236}">
                <a16:creationId xmlns:a16="http://schemas.microsoft.com/office/drawing/2014/main" id="{AAA12ED4-09F9-55D8-01CC-893E687B5D0D}"/>
              </a:ext>
            </a:extLst>
          </p:cNvPr>
          <p:cNvSpPr txBox="1"/>
          <p:nvPr/>
        </p:nvSpPr>
        <p:spPr>
          <a:xfrm>
            <a:off x="1082351" y="4738736"/>
            <a:ext cx="10704341"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it-IT" dirty="0"/>
              <a:t>Si risolve l’errore CS1012 -&gt; sostituendo l’apice in doppi apici come correttamente dovrebbe essere</a:t>
            </a:r>
          </a:p>
          <a:p>
            <a:r>
              <a:rPr lang="it-IT" dirty="0"/>
              <a:t>Nel caso si dovesse proprio stampare nella Console Application un carattere solo allora il singolo apice è corretto</a:t>
            </a:r>
          </a:p>
        </p:txBody>
      </p:sp>
    </p:spTree>
    <p:extLst>
      <p:ext uri="{BB962C8B-B14F-4D97-AF65-F5344CB8AC3E}">
        <p14:creationId xmlns:p14="http://schemas.microsoft.com/office/powerpoint/2010/main" val="18320584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5712370" y="569168"/>
            <a:ext cx="8551026"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3800" b="1"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rPr>
              <a:t>First Steps with C#</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15E12C13-CD7A-1967-8A58-34053FCC9E97}"/>
              </a:ext>
            </a:extLst>
          </p:cNvPr>
          <p:cNvSpPr txBox="1"/>
          <p:nvPr/>
        </p:nvSpPr>
        <p:spPr>
          <a:xfrm>
            <a:off x="834079" y="714569"/>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magine 2">
            <a:extLst>
              <a:ext uri="{FF2B5EF4-FFF2-40B4-BE49-F238E27FC236}">
                <a16:creationId xmlns:a16="http://schemas.microsoft.com/office/drawing/2014/main" id="{F7EC2ECA-31C3-757D-72C8-4B99DDBAA83A}"/>
              </a:ext>
            </a:extLst>
          </p:cNvPr>
          <p:cNvPicPr>
            <a:picLocks noChangeAspect="1"/>
          </p:cNvPicPr>
          <p:nvPr/>
        </p:nvPicPr>
        <p:blipFill>
          <a:blip r:embed="rId3"/>
          <a:stretch>
            <a:fillRect/>
          </a:stretch>
        </p:blipFill>
        <p:spPr>
          <a:xfrm>
            <a:off x="1216187" y="5736674"/>
            <a:ext cx="5019675" cy="809625"/>
          </a:xfrm>
          <a:prstGeom prst="rect">
            <a:avLst/>
          </a:prstGeom>
        </p:spPr>
      </p:pic>
      <p:pic>
        <p:nvPicPr>
          <p:cNvPr id="5" name="Immagine 4">
            <a:extLst>
              <a:ext uri="{FF2B5EF4-FFF2-40B4-BE49-F238E27FC236}">
                <a16:creationId xmlns:a16="http://schemas.microsoft.com/office/drawing/2014/main" id="{8FC30AF5-7E20-04E9-02F4-54384E584232}"/>
              </a:ext>
            </a:extLst>
          </p:cNvPr>
          <p:cNvPicPr>
            <a:picLocks noChangeAspect="1"/>
          </p:cNvPicPr>
          <p:nvPr/>
        </p:nvPicPr>
        <p:blipFill>
          <a:blip r:embed="rId4"/>
          <a:stretch>
            <a:fillRect/>
          </a:stretch>
        </p:blipFill>
        <p:spPr>
          <a:xfrm>
            <a:off x="834079" y="1644471"/>
            <a:ext cx="3933825" cy="1905000"/>
          </a:xfrm>
          <a:prstGeom prst="rect">
            <a:avLst/>
          </a:prstGeom>
        </p:spPr>
      </p:pic>
      <p:sp>
        <p:nvSpPr>
          <p:cNvPr id="7" name="CasellaDiTesto 6">
            <a:extLst>
              <a:ext uri="{FF2B5EF4-FFF2-40B4-BE49-F238E27FC236}">
                <a16:creationId xmlns:a16="http://schemas.microsoft.com/office/drawing/2014/main" id="{1917C33C-92DC-AB7F-E1B4-A6D89B182CAE}"/>
              </a:ext>
            </a:extLst>
          </p:cNvPr>
          <p:cNvSpPr txBox="1"/>
          <p:nvPr/>
        </p:nvSpPr>
        <p:spPr>
          <a:xfrm>
            <a:off x="5019870" y="1611715"/>
            <a:ext cx="6868355" cy="1200329"/>
          </a:xfrm>
          <a:prstGeom prst="rect">
            <a:avLst/>
          </a:prstGeom>
          <a:noFill/>
        </p:spPr>
        <p:txBody>
          <a:bodyPr wrap="none" rtlCol="0">
            <a:spAutoFit/>
          </a:bodyPr>
          <a:lstStyle/>
          <a:p>
            <a:r>
              <a:rPr lang="it-IT" dirty="0"/>
              <a:t>Fare </a:t>
            </a:r>
            <a:r>
              <a:rPr lang="it-IT" dirty="0" err="1"/>
              <a:t>Control+C</a:t>
            </a:r>
            <a:r>
              <a:rPr lang="it-IT" dirty="0"/>
              <a:t> sulla classe HelloWorldNonCorretto1 e successivamente</a:t>
            </a:r>
          </a:p>
          <a:p>
            <a:r>
              <a:rPr lang="it-IT" dirty="0" err="1"/>
              <a:t>Control+V</a:t>
            </a:r>
            <a:r>
              <a:rPr lang="it-IT" dirty="0"/>
              <a:t> verrà aggiunta alla soluzione una copia, rinominarla </a:t>
            </a:r>
          </a:p>
          <a:p>
            <a:r>
              <a:rPr lang="it-IT" dirty="0"/>
              <a:t>In </a:t>
            </a:r>
            <a:r>
              <a:rPr lang="it-IT" dirty="0" err="1"/>
              <a:t>HelloWorldMultiMessage.cs</a:t>
            </a:r>
            <a:r>
              <a:rPr lang="it-IT" dirty="0"/>
              <a:t> (rinominare successivamente anche</a:t>
            </a:r>
          </a:p>
          <a:p>
            <a:r>
              <a:rPr lang="it-IT" dirty="0"/>
              <a:t>nel sorgente il nome della classe)</a:t>
            </a:r>
          </a:p>
        </p:txBody>
      </p:sp>
      <p:pic>
        <p:nvPicPr>
          <p:cNvPr id="9" name="Immagine 8">
            <a:extLst>
              <a:ext uri="{FF2B5EF4-FFF2-40B4-BE49-F238E27FC236}">
                <a16:creationId xmlns:a16="http://schemas.microsoft.com/office/drawing/2014/main" id="{051A1DB2-70C5-176D-7ECD-B4786C9465B5}"/>
              </a:ext>
            </a:extLst>
          </p:cNvPr>
          <p:cNvPicPr>
            <a:picLocks noChangeAspect="1"/>
          </p:cNvPicPr>
          <p:nvPr/>
        </p:nvPicPr>
        <p:blipFill>
          <a:blip r:embed="rId5"/>
          <a:stretch>
            <a:fillRect/>
          </a:stretch>
        </p:blipFill>
        <p:spPr>
          <a:xfrm>
            <a:off x="692695" y="3277404"/>
            <a:ext cx="5019675" cy="1787004"/>
          </a:xfrm>
          <a:prstGeom prst="rect">
            <a:avLst/>
          </a:prstGeom>
        </p:spPr>
      </p:pic>
      <p:pic>
        <p:nvPicPr>
          <p:cNvPr id="11" name="Immagine 10">
            <a:extLst>
              <a:ext uri="{FF2B5EF4-FFF2-40B4-BE49-F238E27FC236}">
                <a16:creationId xmlns:a16="http://schemas.microsoft.com/office/drawing/2014/main" id="{2E6B6ECF-873A-F899-5654-164836C8CF43}"/>
              </a:ext>
            </a:extLst>
          </p:cNvPr>
          <p:cNvPicPr>
            <a:picLocks noChangeAspect="1"/>
          </p:cNvPicPr>
          <p:nvPr/>
        </p:nvPicPr>
        <p:blipFill>
          <a:blip r:embed="rId6"/>
          <a:stretch>
            <a:fillRect/>
          </a:stretch>
        </p:blipFill>
        <p:spPr>
          <a:xfrm>
            <a:off x="5246393" y="3277404"/>
            <a:ext cx="6234629" cy="1331502"/>
          </a:xfrm>
          <a:prstGeom prst="rect">
            <a:avLst/>
          </a:prstGeom>
        </p:spPr>
      </p:pic>
      <p:sp>
        <p:nvSpPr>
          <p:cNvPr id="12" name="CasellaDiTesto 11">
            <a:extLst>
              <a:ext uri="{FF2B5EF4-FFF2-40B4-BE49-F238E27FC236}">
                <a16:creationId xmlns:a16="http://schemas.microsoft.com/office/drawing/2014/main" id="{C928530D-40B1-963E-3F49-D6CAEE14180E}"/>
              </a:ext>
            </a:extLst>
          </p:cNvPr>
          <p:cNvSpPr txBox="1"/>
          <p:nvPr/>
        </p:nvSpPr>
        <p:spPr>
          <a:xfrm>
            <a:off x="5429121" y="4833257"/>
            <a:ext cx="5869171" cy="646331"/>
          </a:xfrm>
          <a:prstGeom prst="rect">
            <a:avLst/>
          </a:prstGeom>
          <a:noFill/>
        </p:spPr>
        <p:txBody>
          <a:bodyPr wrap="none" rtlCol="0">
            <a:spAutoFit/>
          </a:bodyPr>
          <a:lstStyle/>
          <a:p>
            <a:r>
              <a:rPr lang="it-IT" dirty="0" err="1"/>
              <a:t>Console.Write</a:t>
            </a:r>
            <a:r>
              <a:rPr lang="it-IT" dirty="0"/>
              <a:t> scrive una serie di messaggi tutti in linea </a:t>
            </a:r>
          </a:p>
          <a:p>
            <a:r>
              <a:rPr lang="it-IT" dirty="0" err="1"/>
              <a:t>Console.WriteLine</a:t>
            </a:r>
            <a:r>
              <a:rPr lang="it-IT" dirty="0"/>
              <a:t> scrive ogni messaggio su una linea diversa</a:t>
            </a:r>
          </a:p>
        </p:txBody>
      </p:sp>
    </p:spTree>
    <p:extLst>
      <p:ext uri="{BB962C8B-B14F-4D97-AF65-F5344CB8AC3E}">
        <p14:creationId xmlns:p14="http://schemas.microsoft.com/office/powerpoint/2010/main" val="31746861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AEB8777-FDE1-A74C-BAA0-7AA89CC0430B}"/>
              </a:ext>
            </a:extLst>
          </p:cNvPr>
          <p:cNvSpPr txBox="1"/>
          <p:nvPr/>
        </p:nvSpPr>
        <p:spPr>
          <a:xfrm>
            <a:off x="5376468" y="657170"/>
            <a:ext cx="8551026"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3800" b="1"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rPr>
              <a:t>First Steps with C#</a:t>
            </a:r>
            <a:endParaRPr kumimoji="0" lang="it-IT" sz="3800" b="0" i="0" u="none" strike="noStrike" kern="1200" cap="none" spc="0" normalizeH="0" baseline="0" noProof="0" dirty="0">
              <a:ln>
                <a:noFill/>
              </a:ln>
              <a:solidFill>
                <a:prstClr val="black">
                  <a:lumMod val="65000"/>
                  <a:lumOff val="35000"/>
                </a:prstClr>
              </a:solidFill>
              <a:effectLst/>
              <a:uLnTx/>
              <a:uFillTx/>
              <a:latin typeface="Roboto Condensed Light" panose="02000000000000000000" pitchFamily="2" charset="0"/>
              <a:ea typeface="Roboto Condensed Light" panose="02000000000000000000" pitchFamily="2" charset="0"/>
              <a:cs typeface="+mn-cs"/>
            </a:endParaRPr>
          </a:p>
        </p:txBody>
      </p:sp>
      <p:sp>
        <p:nvSpPr>
          <p:cNvPr id="6" name="Segnaposto numero diapositiva 1">
            <a:extLst>
              <a:ext uri="{FF2B5EF4-FFF2-40B4-BE49-F238E27FC236}">
                <a16:creationId xmlns:a16="http://schemas.microsoft.com/office/drawing/2014/main" id="{81627E2C-5FDF-3249-AC1C-41290AA13ABC}"/>
              </a:ext>
            </a:extLst>
          </p:cNvPr>
          <p:cNvSpPr>
            <a:spLocks noGrp="1"/>
          </p:cNvSpPr>
          <p:nvPr>
            <p:ph type="sldNum" sz="quarter" idx="10"/>
          </p:nvPr>
        </p:nvSpPr>
        <p:spPr>
          <a:xfrm>
            <a:off x="8610600" y="6356350"/>
            <a:ext cx="3420000"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748B3-784D-EA49-993B-E47894751A15}"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it-IT"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Casella di testo 1">
            <a:extLst>
              <a:ext uri="{FF2B5EF4-FFF2-40B4-BE49-F238E27FC236}">
                <a16:creationId xmlns:a16="http://schemas.microsoft.com/office/drawing/2014/main" id="{15E12C13-CD7A-1967-8A58-34053FCC9E97}"/>
              </a:ext>
            </a:extLst>
          </p:cNvPr>
          <p:cNvSpPr txBox="1"/>
          <p:nvPr/>
        </p:nvSpPr>
        <p:spPr>
          <a:xfrm>
            <a:off x="834079" y="714569"/>
            <a:ext cx="3787140" cy="647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14</a:t>
            </a:r>
            <a:r>
              <a:rPr lang="it-IT" sz="20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it-IT" sz="360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rPr>
              <a:t>Novembre 2022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magine 2">
            <a:extLst>
              <a:ext uri="{FF2B5EF4-FFF2-40B4-BE49-F238E27FC236}">
                <a16:creationId xmlns:a16="http://schemas.microsoft.com/office/drawing/2014/main" id="{F7EC2ECA-31C3-757D-72C8-4B99DDBAA83A}"/>
              </a:ext>
            </a:extLst>
          </p:cNvPr>
          <p:cNvPicPr>
            <a:picLocks noChangeAspect="1"/>
          </p:cNvPicPr>
          <p:nvPr/>
        </p:nvPicPr>
        <p:blipFill>
          <a:blip r:embed="rId3"/>
          <a:stretch>
            <a:fillRect/>
          </a:stretch>
        </p:blipFill>
        <p:spPr>
          <a:xfrm>
            <a:off x="1216187" y="5736674"/>
            <a:ext cx="5019675" cy="809625"/>
          </a:xfrm>
          <a:prstGeom prst="rect">
            <a:avLst/>
          </a:prstGeom>
        </p:spPr>
      </p:pic>
      <p:pic>
        <p:nvPicPr>
          <p:cNvPr id="7" name="Immagine 6">
            <a:extLst>
              <a:ext uri="{FF2B5EF4-FFF2-40B4-BE49-F238E27FC236}">
                <a16:creationId xmlns:a16="http://schemas.microsoft.com/office/drawing/2014/main" id="{A83DF383-46F4-1C42-5980-358C12FA1C72}"/>
              </a:ext>
            </a:extLst>
          </p:cNvPr>
          <p:cNvPicPr>
            <a:picLocks noChangeAspect="1"/>
          </p:cNvPicPr>
          <p:nvPr/>
        </p:nvPicPr>
        <p:blipFill>
          <a:blip r:embed="rId4"/>
          <a:stretch>
            <a:fillRect/>
          </a:stretch>
        </p:blipFill>
        <p:spPr>
          <a:xfrm>
            <a:off x="809198" y="1518801"/>
            <a:ext cx="2708444" cy="1605948"/>
          </a:xfrm>
          <a:prstGeom prst="rect">
            <a:avLst/>
          </a:prstGeom>
        </p:spPr>
      </p:pic>
      <p:pic>
        <p:nvPicPr>
          <p:cNvPr id="9" name="Immagine 8">
            <a:extLst>
              <a:ext uri="{FF2B5EF4-FFF2-40B4-BE49-F238E27FC236}">
                <a16:creationId xmlns:a16="http://schemas.microsoft.com/office/drawing/2014/main" id="{238A3DF9-E1D3-DD6E-F680-4C84B3E7DF85}"/>
              </a:ext>
            </a:extLst>
          </p:cNvPr>
          <p:cNvPicPr>
            <a:picLocks noChangeAspect="1"/>
          </p:cNvPicPr>
          <p:nvPr/>
        </p:nvPicPr>
        <p:blipFill>
          <a:blip r:embed="rId5"/>
          <a:stretch>
            <a:fillRect/>
          </a:stretch>
        </p:blipFill>
        <p:spPr>
          <a:xfrm>
            <a:off x="4005748" y="1470889"/>
            <a:ext cx="6395696" cy="1520016"/>
          </a:xfrm>
          <a:prstGeom prst="rect">
            <a:avLst/>
          </a:prstGeom>
        </p:spPr>
      </p:pic>
      <p:pic>
        <p:nvPicPr>
          <p:cNvPr id="11" name="Immagine 10">
            <a:extLst>
              <a:ext uri="{FF2B5EF4-FFF2-40B4-BE49-F238E27FC236}">
                <a16:creationId xmlns:a16="http://schemas.microsoft.com/office/drawing/2014/main" id="{1E5998D5-3957-6C9B-5CED-2AFA4F76E85C}"/>
              </a:ext>
            </a:extLst>
          </p:cNvPr>
          <p:cNvPicPr>
            <a:picLocks noChangeAspect="1"/>
          </p:cNvPicPr>
          <p:nvPr/>
        </p:nvPicPr>
        <p:blipFill>
          <a:blip r:embed="rId6"/>
          <a:stretch>
            <a:fillRect/>
          </a:stretch>
        </p:blipFill>
        <p:spPr>
          <a:xfrm>
            <a:off x="4989143" y="2710027"/>
            <a:ext cx="5231363" cy="1904898"/>
          </a:xfrm>
          <a:prstGeom prst="rect">
            <a:avLst/>
          </a:prstGeom>
        </p:spPr>
      </p:pic>
      <p:pic>
        <p:nvPicPr>
          <p:cNvPr id="13" name="Immagine 12">
            <a:extLst>
              <a:ext uri="{FF2B5EF4-FFF2-40B4-BE49-F238E27FC236}">
                <a16:creationId xmlns:a16="http://schemas.microsoft.com/office/drawing/2014/main" id="{2F0746AA-6D53-A706-F347-44E042122DAB}"/>
              </a:ext>
            </a:extLst>
          </p:cNvPr>
          <p:cNvPicPr>
            <a:picLocks noChangeAspect="1"/>
          </p:cNvPicPr>
          <p:nvPr/>
        </p:nvPicPr>
        <p:blipFill>
          <a:blip r:embed="rId7"/>
          <a:stretch>
            <a:fillRect/>
          </a:stretch>
        </p:blipFill>
        <p:spPr>
          <a:xfrm>
            <a:off x="483253" y="4101016"/>
            <a:ext cx="7044989" cy="1520016"/>
          </a:xfrm>
          <a:prstGeom prst="rect">
            <a:avLst/>
          </a:prstGeom>
        </p:spPr>
      </p:pic>
      <p:pic>
        <p:nvPicPr>
          <p:cNvPr id="15" name="Immagine 14">
            <a:extLst>
              <a:ext uri="{FF2B5EF4-FFF2-40B4-BE49-F238E27FC236}">
                <a16:creationId xmlns:a16="http://schemas.microsoft.com/office/drawing/2014/main" id="{2831144C-FA21-8AF6-BD84-2D9BD463BF92}"/>
              </a:ext>
            </a:extLst>
          </p:cNvPr>
          <p:cNvPicPr>
            <a:picLocks noChangeAspect="1"/>
          </p:cNvPicPr>
          <p:nvPr/>
        </p:nvPicPr>
        <p:blipFill>
          <a:blip r:embed="rId8"/>
          <a:stretch>
            <a:fillRect/>
          </a:stretch>
        </p:blipFill>
        <p:spPr>
          <a:xfrm>
            <a:off x="7693616" y="4371335"/>
            <a:ext cx="4015131" cy="1238277"/>
          </a:xfrm>
          <a:prstGeom prst="rect">
            <a:avLst/>
          </a:prstGeom>
        </p:spPr>
      </p:pic>
    </p:spTree>
    <p:extLst>
      <p:ext uri="{BB962C8B-B14F-4D97-AF65-F5344CB8AC3E}">
        <p14:creationId xmlns:p14="http://schemas.microsoft.com/office/powerpoint/2010/main" val="3529179832"/>
      </p:ext>
    </p:extLst>
  </p:cSld>
  <p:clrMapOvr>
    <a:masterClrMapping/>
  </p:clrMapOvr>
</p:sld>
</file>

<file path=ppt/theme/theme1.xml><?xml version="1.0" encoding="utf-8"?>
<a:theme xmlns:a="http://schemas.openxmlformats.org/drawingml/2006/main" name="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aesys_PPT_net_pr1</Template>
  <TotalTime>8267</TotalTime>
  <Words>6115</Words>
  <Application>Microsoft Office PowerPoint</Application>
  <PresentationFormat>Widescreen</PresentationFormat>
  <Paragraphs>817</Paragraphs>
  <Slides>103</Slides>
  <Notes>98</Notes>
  <HiddenSlides>0</HiddenSlides>
  <MMClips>0</MMClips>
  <ScaleCrop>false</ScaleCrop>
  <HeadingPairs>
    <vt:vector size="6" baseType="variant">
      <vt:variant>
        <vt:lpstr>Caratteri utilizzati</vt:lpstr>
      </vt:variant>
      <vt:variant>
        <vt:i4>8</vt:i4>
      </vt:variant>
      <vt:variant>
        <vt:lpstr>Tema</vt:lpstr>
      </vt:variant>
      <vt:variant>
        <vt:i4>2</vt:i4>
      </vt:variant>
      <vt:variant>
        <vt:lpstr>Titoli diapositive</vt:lpstr>
      </vt:variant>
      <vt:variant>
        <vt:i4>103</vt:i4>
      </vt:variant>
    </vt:vector>
  </HeadingPairs>
  <TitlesOfParts>
    <vt:vector size="113" baseType="lpstr">
      <vt:lpstr>Arial</vt:lpstr>
      <vt:lpstr>Arial</vt:lpstr>
      <vt:lpstr>Calibri</vt:lpstr>
      <vt:lpstr>Cascadia Mono</vt:lpstr>
      <vt:lpstr>inherit</vt:lpstr>
      <vt:lpstr>Roboto Condensed Light</vt:lpstr>
      <vt:lpstr>Segoe UI</vt:lpstr>
      <vt:lpstr>Wingdings</vt:lpstr>
      <vt:lpstr>MASTER</vt:lpstr>
      <vt:lpstr>1_MASTER</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Francesco Spalluzzi</dc:creator>
  <cp:lastModifiedBy>Francesco Spalluzzi</cp:lastModifiedBy>
  <cp:revision>206</cp:revision>
  <dcterms:created xsi:type="dcterms:W3CDTF">2021-10-13T05:40:28Z</dcterms:created>
  <dcterms:modified xsi:type="dcterms:W3CDTF">2022-11-22T10:08:20Z</dcterms:modified>
</cp:coreProperties>
</file>